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73" r:id="rId2"/>
    <p:sldId id="436" r:id="rId3"/>
    <p:sldId id="431" r:id="rId4"/>
    <p:sldId id="433" r:id="rId5"/>
    <p:sldId id="435" r:id="rId6"/>
    <p:sldId id="434" r:id="rId7"/>
    <p:sldId id="449" r:id="rId8"/>
    <p:sldId id="438" r:id="rId9"/>
    <p:sldId id="440" r:id="rId10"/>
    <p:sldId id="454" r:id="rId11"/>
    <p:sldId id="441" r:id="rId12"/>
    <p:sldId id="442" r:id="rId13"/>
    <p:sldId id="448" r:id="rId14"/>
    <p:sldId id="451" r:id="rId15"/>
    <p:sldId id="450" r:id="rId16"/>
    <p:sldId id="452" r:id="rId17"/>
    <p:sldId id="444" r:id="rId18"/>
    <p:sldId id="272" r:id="rId19"/>
  </p:sldIdLst>
  <p:sldSz cx="9144000" cy="6858000" type="letter"/>
  <p:notesSz cx="7010400" cy="9296400"/>
  <p:defaultTextStyle>
    <a:defPPr>
      <a:defRPr lang="en-US"/>
    </a:defPPr>
    <a:lvl1pPr algn="l" rtl="0" eaLnBrk="0" fontAlgn="base" hangingPunct="0">
      <a:spcBef>
        <a:spcPct val="0"/>
      </a:spcBef>
      <a:spcAft>
        <a:spcPct val="0"/>
      </a:spcAft>
      <a:defRPr sz="2800" kern="1200">
        <a:solidFill>
          <a:schemeClr val="tx1"/>
        </a:solidFill>
        <a:latin typeface="Times" charset="0"/>
        <a:ea typeface="+mn-ea"/>
        <a:cs typeface="+mn-cs"/>
      </a:defRPr>
    </a:lvl1pPr>
    <a:lvl2pPr marL="457200" algn="l" rtl="0" eaLnBrk="0" fontAlgn="base" hangingPunct="0">
      <a:spcBef>
        <a:spcPct val="0"/>
      </a:spcBef>
      <a:spcAft>
        <a:spcPct val="0"/>
      </a:spcAft>
      <a:defRPr sz="2800" kern="1200">
        <a:solidFill>
          <a:schemeClr val="tx1"/>
        </a:solidFill>
        <a:latin typeface="Times" charset="0"/>
        <a:ea typeface="+mn-ea"/>
        <a:cs typeface="+mn-cs"/>
      </a:defRPr>
    </a:lvl2pPr>
    <a:lvl3pPr marL="914400" algn="l" rtl="0" eaLnBrk="0" fontAlgn="base" hangingPunct="0">
      <a:spcBef>
        <a:spcPct val="0"/>
      </a:spcBef>
      <a:spcAft>
        <a:spcPct val="0"/>
      </a:spcAft>
      <a:defRPr sz="2800" kern="1200">
        <a:solidFill>
          <a:schemeClr val="tx1"/>
        </a:solidFill>
        <a:latin typeface="Times" charset="0"/>
        <a:ea typeface="+mn-ea"/>
        <a:cs typeface="+mn-cs"/>
      </a:defRPr>
    </a:lvl3pPr>
    <a:lvl4pPr marL="1371600" algn="l" rtl="0" eaLnBrk="0" fontAlgn="base" hangingPunct="0">
      <a:spcBef>
        <a:spcPct val="0"/>
      </a:spcBef>
      <a:spcAft>
        <a:spcPct val="0"/>
      </a:spcAft>
      <a:defRPr sz="2800" kern="1200">
        <a:solidFill>
          <a:schemeClr val="tx1"/>
        </a:solidFill>
        <a:latin typeface="Times" charset="0"/>
        <a:ea typeface="+mn-ea"/>
        <a:cs typeface="+mn-cs"/>
      </a:defRPr>
    </a:lvl4pPr>
    <a:lvl5pPr marL="1828800" algn="l" rtl="0" eaLnBrk="0" fontAlgn="base" hangingPunct="0">
      <a:spcBef>
        <a:spcPct val="0"/>
      </a:spcBef>
      <a:spcAft>
        <a:spcPct val="0"/>
      </a:spcAft>
      <a:defRPr sz="2800" kern="1200">
        <a:solidFill>
          <a:schemeClr val="tx1"/>
        </a:solidFill>
        <a:latin typeface="Times" charset="0"/>
        <a:ea typeface="+mn-ea"/>
        <a:cs typeface="+mn-cs"/>
      </a:defRPr>
    </a:lvl5pPr>
    <a:lvl6pPr marL="2286000" algn="l" defTabSz="914400" rtl="0" eaLnBrk="1" latinLnBrk="0" hangingPunct="1">
      <a:defRPr sz="2800" kern="1200">
        <a:solidFill>
          <a:schemeClr val="tx1"/>
        </a:solidFill>
        <a:latin typeface="Times" charset="0"/>
        <a:ea typeface="+mn-ea"/>
        <a:cs typeface="+mn-cs"/>
      </a:defRPr>
    </a:lvl6pPr>
    <a:lvl7pPr marL="2743200" algn="l" defTabSz="914400" rtl="0" eaLnBrk="1" latinLnBrk="0" hangingPunct="1">
      <a:defRPr sz="2800" kern="1200">
        <a:solidFill>
          <a:schemeClr val="tx1"/>
        </a:solidFill>
        <a:latin typeface="Times" charset="0"/>
        <a:ea typeface="+mn-ea"/>
        <a:cs typeface="+mn-cs"/>
      </a:defRPr>
    </a:lvl7pPr>
    <a:lvl8pPr marL="3200400" algn="l" defTabSz="914400" rtl="0" eaLnBrk="1" latinLnBrk="0" hangingPunct="1">
      <a:defRPr sz="2800" kern="1200">
        <a:solidFill>
          <a:schemeClr val="tx1"/>
        </a:solidFill>
        <a:latin typeface="Times" charset="0"/>
        <a:ea typeface="+mn-ea"/>
        <a:cs typeface="+mn-cs"/>
      </a:defRPr>
    </a:lvl8pPr>
    <a:lvl9pPr marL="3657600" algn="l" defTabSz="914400" rtl="0" eaLnBrk="1" latinLnBrk="0" hangingPunct="1">
      <a:defRPr sz="28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1985E"/>
    <a:srgbClr val="8C6136"/>
    <a:srgbClr val="5918BB"/>
    <a:srgbClr val="9D231C"/>
    <a:srgbClr val="E1E7E1"/>
    <a:srgbClr val="A12418"/>
    <a:srgbClr val="4737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00" autoAdjust="0"/>
    <p:restoredTop sz="85714" autoAdjust="0"/>
  </p:normalViewPr>
  <p:slideViewPr>
    <p:cSldViewPr snapToGrid="0">
      <p:cViewPr>
        <p:scale>
          <a:sx n="150" d="100"/>
          <a:sy n="150" d="100"/>
        </p:scale>
        <p:origin x="-738" y="738"/>
      </p:cViewPr>
      <p:guideLst>
        <p:guide orient="horz" pos="1895"/>
        <p:guide pos="2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1974" y="-96"/>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5699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000">
                <a:latin typeface="Trebuchet MS" charset="0"/>
              </a:defRPr>
            </a:lvl1pPr>
          </a:lstStyle>
          <a:p>
            <a:pPr>
              <a:defRPr/>
            </a:pPr>
            <a:endParaRPr lang="en-US"/>
          </a:p>
        </p:txBody>
      </p:sp>
      <p:sp>
        <p:nvSpPr>
          <p:cNvPr id="80899"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700">
                <a:latin typeface="Trebuchet MS" charset="0"/>
              </a:defRPr>
            </a:lvl1pPr>
          </a:lstStyle>
          <a:p>
            <a:pPr>
              <a:defRPr/>
            </a:pPr>
            <a:fld id="{8E044286-C74E-44D6-8711-0CD4313142D8}" type="datetime1">
              <a:rPr lang="en-US"/>
              <a:pPr>
                <a:defRPr/>
              </a:pPr>
              <a:t>6/5/2014</a:t>
            </a:fld>
            <a:endParaRPr lang="en-US" dirty="0"/>
          </a:p>
        </p:txBody>
      </p:sp>
      <p:sp>
        <p:nvSpPr>
          <p:cNvPr id="80900" name="Rectangle 4"/>
          <p:cNvSpPr>
            <a:spLocks noGrp="1" noChangeArrowheads="1"/>
          </p:cNvSpPr>
          <p:nvPr>
            <p:ph type="ftr" sz="quarter" idx="2"/>
          </p:nvPr>
        </p:nvSpPr>
        <p:spPr bwMode="auto">
          <a:xfrm>
            <a:off x="0" y="8715375"/>
            <a:ext cx="66071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solidFill>
                  <a:srgbClr val="000000"/>
                </a:solidFill>
                <a:latin typeface="Lucida Grande" charset="0"/>
              </a:defRPr>
            </a:lvl1pPr>
          </a:lstStyle>
          <a:p>
            <a:pPr>
              <a:defRPr/>
            </a:pPr>
            <a:endParaRPr lang="en-US"/>
          </a:p>
        </p:txBody>
      </p:sp>
      <p:sp>
        <p:nvSpPr>
          <p:cNvPr id="80901"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b="1">
                <a:latin typeface="Trebuchet MS" charset="0"/>
              </a:defRPr>
            </a:lvl1pPr>
          </a:lstStyle>
          <a:p>
            <a:pPr>
              <a:defRPr/>
            </a:pPr>
            <a:fld id="{1FDF9330-7D6C-4088-98E2-36B51A6A716B}" type="slidenum">
              <a:rPr lang="en-US" sz="900"/>
              <a:pPr>
                <a:defRPr/>
              </a:pPr>
              <a:t>‹#›</a:t>
            </a:fld>
            <a:endParaRPr lang="en-US" sz="1000">
              <a:latin typeface="Verdana" charset="0"/>
            </a:endParaRPr>
          </a:p>
          <a:p>
            <a:pPr>
              <a:defRPr/>
            </a:pPr>
            <a:endParaRPr lang="en-US" b="0">
              <a:latin typeface="Times" charset="0"/>
            </a:endParaRPr>
          </a:p>
        </p:txBody>
      </p:sp>
    </p:spTree>
    <p:extLst>
      <p:ext uri="{BB962C8B-B14F-4D97-AF65-F5344CB8AC3E}">
        <p14:creationId xmlns:p14="http://schemas.microsoft.com/office/powerpoint/2010/main" val="482306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16387" name="Rectangle 3"/>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fld id="{2B3BDF4F-86CD-4053-898B-B53BF91CA852}" type="datetime1">
              <a:rPr lang="en-US"/>
              <a:pPr>
                <a:defRPr/>
              </a:pPr>
              <a:t>6/5/2014</a:t>
            </a:fld>
            <a:endParaRPr lang="en-US" dirty="0"/>
          </a:p>
        </p:txBody>
      </p:sp>
      <p:sp>
        <p:nvSpPr>
          <p:cNvPr id="21508" name="Rectangle 4"/>
          <p:cNvSpPr>
            <a:spLocks noChangeArrowheads="1" noTextEdit="1"/>
          </p:cNvSpPr>
          <p:nvPr>
            <p:ph type="sldImg" idx="2"/>
          </p:nvPr>
        </p:nvSpPr>
        <p:spPr bwMode="auto">
          <a:xfrm>
            <a:off x="2343150" y="774700"/>
            <a:ext cx="2168525" cy="16271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466725" y="2555875"/>
            <a:ext cx="6232525" cy="635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r>
              <a:rPr lang="en-US"/>
              <a:t>© REBEL INTERACTIVE, LLC All rights reserved. | 1217 S 13TH ST OMAHA NE 68108 | 402.561.0520 | REBEL-INTERACTIVE.COM</a:t>
            </a:r>
          </a:p>
        </p:txBody>
      </p:sp>
      <p:sp>
        <p:nvSpPr>
          <p:cNvPr id="16391"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FF0A3E5D-D0D6-452A-AA54-D73BB2709850}" type="slidenum">
              <a:rPr lang="en-US"/>
              <a:pPr>
                <a:defRPr/>
              </a:pPr>
              <a:t>‹#›</a:t>
            </a:fld>
            <a:endParaRPr lang="en-US" dirty="0"/>
          </a:p>
        </p:txBody>
      </p:sp>
    </p:spTree>
    <p:extLst>
      <p:ext uri="{BB962C8B-B14F-4D97-AF65-F5344CB8AC3E}">
        <p14:creationId xmlns:p14="http://schemas.microsoft.com/office/powerpoint/2010/main" val="3405091069"/>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000" kern="1200">
        <a:solidFill>
          <a:schemeClr val="tx1"/>
        </a:solidFill>
        <a:latin typeface="Verdana" charset="0"/>
        <a:ea typeface="+mn-ea"/>
        <a:cs typeface="+mn-cs"/>
      </a:defRPr>
    </a:lvl1pPr>
    <a:lvl2pPr marL="457200" algn="l" rtl="0" eaLnBrk="0" fontAlgn="base" hangingPunct="0">
      <a:spcBef>
        <a:spcPct val="30000"/>
      </a:spcBef>
      <a:spcAft>
        <a:spcPct val="0"/>
      </a:spcAft>
      <a:defRPr sz="1000" kern="1200">
        <a:solidFill>
          <a:schemeClr val="tx1"/>
        </a:solidFill>
        <a:latin typeface="Verdana" charset="0"/>
        <a:ea typeface="+mn-ea"/>
        <a:cs typeface="+mn-cs"/>
      </a:defRPr>
    </a:lvl2pPr>
    <a:lvl3pPr marL="914400" algn="l" rtl="0" eaLnBrk="0" fontAlgn="base" hangingPunct="0">
      <a:spcBef>
        <a:spcPct val="30000"/>
      </a:spcBef>
      <a:spcAft>
        <a:spcPct val="0"/>
      </a:spcAft>
      <a:defRPr sz="1000" kern="1200">
        <a:solidFill>
          <a:schemeClr val="tx1"/>
        </a:solidFill>
        <a:latin typeface="Verdana" charset="0"/>
        <a:ea typeface="+mn-ea"/>
        <a:cs typeface="+mn-cs"/>
      </a:defRPr>
    </a:lvl3pPr>
    <a:lvl4pPr marL="1371600" algn="l" rtl="0" eaLnBrk="0" fontAlgn="base" hangingPunct="0">
      <a:spcBef>
        <a:spcPct val="30000"/>
      </a:spcBef>
      <a:spcAft>
        <a:spcPct val="0"/>
      </a:spcAft>
      <a:defRPr sz="1000" kern="1200">
        <a:solidFill>
          <a:schemeClr val="tx1"/>
        </a:solidFill>
        <a:latin typeface="Verdana" charset="0"/>
        <a:ea typeface="+mn-ea"/>
        <a:cs typeface="+mn-cs"/>
      </a:defRPr>
    </a:lvl4pPr>
    <a:lvl5pPr marL="1828800" algn="l" rtl="0" eaLnBrk="0" fontAlgn="base" hangingPunct="0">
      <a:spcBef>
        <a:spcPct val="30000"/>
      </a:spcBef>
      <a:spcAft>
        <a:spcPct val="0"/>
      </a:spcAft>
      <a:defRPr sz="1000" kern="1200">
        <a:solidFill>
          <a:schemeClr val="tx1"/>
        </a:solidFill>
        <a:latin typeface="Verdana"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D7B069E3-BF37-4EB0-870C-44E3645BDD55}" type="datetime1">
              <a:rPr lang="en-US" sz="1200" smtClean="0"/>
              <a:pPr/>
              <a:t>6/5/2014</a:t>
            </a:fld>
            <a:endParaRPr lang="en-US" sz="1200" smtClean="0"/>
          </a:p>
        </p:txBody>
      </p:sp>
      <p:sp>
        <p:nvSpPr>
          <p:cNvPr id="22531"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2532"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C83074EB-C6F5-49E6-B618-1FFDEEE1F502}" type="slidenum">
              <a:rPr lang="en-US" sz="1200" smtClean="0"/>
              <a:pPr/>
              <a:t>0</a:t>
            </a:fld>
            <a:endParaRPr lang="en-US" sz="1200" smtClean="0"/>
          </a:p>
        </p:txBody>
      </p:sp>
      <p:sp>
        <p:nvSpPr>
          <p:cNvPr id="22533" name="Rectangle 2"/>
          <p:cNvSpPr>
            <a:spLocks noChangeArrowheads="1" noTextEdit="1"/>
          </p:cNvSpPr>
          <p:nvPr>
            <p:ph type="sldImg"/>
          </p:nvPr>
        </p:nvSpPr>
        <p:spPr>
          <a:ln/>
        </p:spPr>
      </p:sp>
      <p:sp>
        <p:nvSpPr>
          <p:cNvPr id="2253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FA1C2532-52B6-4A88-BF91-92F0E33BE9AD}" type="datetime1">
              <a:rPr lang="en-US" sz="1200" smtClean="0"/>
              <a:pPr/>
              <a:t>6/5/2014</a:t>
            </a:fld>
            <a:endParaRPr lang="en-US" sz="1200" smtClean="0"/>
          </a:p>
        </p:txBody>
      </p:sp>
      <p:sp>
        <p:nvSpPr>
          <p:cNvPr id="31747"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31748"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10AD1397-BB46-4272-A37C-C68A2733E98F}" type="slidenum">
              <a:rPr lang="en-US" sz="1200" smtClean="0"/>
              <a:pPr/>
              <a:t>12</a:t>
            </a:fld>
            <a:endParaRPr lang="en-US" sz="1200" smtClean="0"/>
          </a:p>
        </p:txBody>
      </p:sp>
      <p:sp>
        <p:nvSpPr>
          <p:cNvPr id="31749" name="Rectangle 2"/>
          <p:cNvSpPr>
            <a:spLocks noChangeArrowheads="1" noTextEdit="1"/>
          </p:cNvSpPr>
          <p:nvPr>
            <p:ph type="sldImg"/>
          </p:nvPr>
        </p:nvSpPr>
        <p:spPr>
          <a:ln/>
        </p:spPr>
      </p:sp>
      <p:sp>
        <p:nvSpPr>
          <p:cNvPr id="3175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8ECAE46B-796B-44DF-B79D-F8E6B4820783}" type="datetime1">
              <a:rPr lang="en-US" sz="1200" smtClean="0"/>
              <a:pPr/>
              <a:t>6/5/2014</a:t>
            </a:fld>
            <a:endParaRPr lang="en-US" sz="1200" smtClean="0"/>
          </a:p>
        </p:txBody>
      </p:sp>
      <p:sp>
        <p:nvSpPr>
          <p:cNvPr id="32771"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32772"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18632CC7-42BE-4670-B5D8-6A5500F0FED8}" type="slidenum">
              <a:rPr lang="en-US" sz="1200" smtClean="0"/>
              <a:pPr/>
              <a:t>16</a:t>
            </a:fld>
            <a:endParaRPr lang="en-US" sz="1200" smtClean="0"/>
          </a:p>
        </p:txBody>
      </p:sp>
      <p:sp>
        <p:nvSpPr>
          <p:cNvPr id="32773" name="Rectangle 2"/>
          <p:cNvSpPr>
            <a:spLocks noChangeArrowheads="1" noTextEdit="1"/>
          </p:cNvSpPr>
          <p:nvPr>
            <p:ph type="sldImg"/>
          </p:nvPr>
        </p:nvSpPr>
        <p:spPr>
          <a:ln/>
        </p:spPr>
      </p:sp>
      <p:sp>
        <p:nvSpPr>
          <p:cNvPr id="3277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4F0126F8-C755-448E-80B2-5D2319A70F82}" type="datetime1">
              <a:rPr lang="en-US" sz="1200" smtClean="0"/>
              <a:pPr/>
              <a:t>6/5/2014</a:t>
            </a:fld>
            <a:endParaRPr lang="en-US" sz="1200" smtClean="0"/>
          </a:p>
        </p:txBody>
      </p:sp>
      <p:sp>
        <p:nvSpPr>
          <p:cNvPr id="33795"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33796"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EBB4EC68-BD4C-4B20-86FB-23E5D2078E4D}" type="slidenum">
              <a:rPr lang="en-US" sz="1200" smtClean="0"/>
              <a:pPr/>
              <a:t>17</a:t>
            </a:fld>
            <a:endParaRPr lang="en-US" sz="1200" smtClean="0"/>
          </a:p>
        </p:txBody>
      </p:sp>
      <p:sp>
        <p:nvSpPr>
          <p:cNvPr id="33797" name="Rectangle 2"/>
          <p:cNvSpPr>
            <a:spLocks noChangeArrowheads="1" noTextEdit="1"/>
          </p:cNvSpPr>
          <p:nvPr>
            <p:ph type="sldImg"/>
          </p:nvPr>
        </p:nvSpPr>
        <p:spPr>
          <a:ln/>
        </p:spPr>
      </p:sp>
      <p:sp>
        <p:nvSpPr>
          <p:cNvPr id="3379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52987E87-6638-468C-ADC9-570BC895C505}" type="datetime1">
              <a:rPr lang="en-US" sz="1200" smtClean="0"/>
              <a:pPr/>
              <a:t>6/5/2014</a:t>
            </a:fld>
            <a:endParaRPr lang="en-US" sz="1200" smtClean="0"/>
          </a:p>
        </p:txBody>
      </p:sp>
      <p:sp>
        <p:nvSpPr>
          <p:cNvPr id="23555"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3556"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673673D6-F227-4214-91EF-A3A1219BEBA2}" type="slidenum">
              <a:rPr lang="en-US" sz="1200" smtClean="0"/>
              <a:pPr/>
              <a:t>2</a:t>
            </a:fld>
            <a:endParaRPr lang="en-US" sz="1200" smtClean="0"/>
          </a:p>
        </p:txBody>
      </p:sp>
      <p:sp>
        <p:nvSpPr>
          <p:cNvPr id="23557" name="Rectangle 2"/>
          <p:cNvSpPr>
            <a:spLocks noChangeArrowheads="1" noTextEdit="1"/>
          </p:cNvSpPr>
          <p:nvPr>
            <p:ph type="sldImg"/>
          </p:nvPr>
        </p:nvSpPr>
        <p:spPr>
          <a:ln/>
        </p:spPr>
      </p:sp>
      <p:sp>
        <p:nvSpPr>
          <p:cNvPr id="2355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130B717D-9712-4C01-84CC-9EB8AE0C5ACA}" type="datetime1">
              <a:rPr lang="en-US" sz="1200" smtClean="0"/>
              <a:pPr/>
              <a:t>6/5/2014</a:t>
            </a:fld>
            <a:endParaRPr lang="en-US" sz="1200" smtClean="0"/>
          </a:p>
        </p:txBody>
      </p:sp>
      <p:sp>
        <p:nvSpPr>
          <p:cNvPr id="24579"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4580"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CE6147D0-E072-4AE6-9310-B5A76D40B844}" type="slidenum">
              <a:rPr lang="en-US" sz="1200" smtClean="0"/>
              <a:pPr/>
              <a:t>3</a:t>
            </a:fld>
            <a:endParaRPr lang="en-US" sz="1200" smtClean="0"/>
          </a:p>
        </p:txBody>
      </p:sp>
      <p:sp>
        <p:nvSpPr>
          <p:cNvPr id="24581" name="Rectangle 2"/>
          <p:cNvSpPr>
            <a:spLocks noChangeArrowheads="1" noTextEdit="1"/>
          </p:cNvSpPr>
          <p:nvPr>
            <p:ph type="sldImg"/>
          </p:nvPr>
        </p:nvSpPr>
        <p:spPr>
          <a:ln/>
        </p:spPr>
      </p:sp>
      <p:sp>
        <p:nvSpPr>
          <p:cNvPr id="2458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9BC002A3-A1C4-48F8-9AA8-0DDC98DA8934}" type="datetime1">
              <a:rPr lang="en-US" sz="1200" smtClean="0"/>
              <a:pPr/>
              <a:t>6/5/2014</a:t>
            </a:fld>
            <a:endParaRPr lang="en-US" sz="1200" smtClean="0"/>
          </a:p>
        </p:txBody>
      </p:sp>
      <p:sp>
        <p:nvSpPr>
          <p:cNvPr id="25603"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5604"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8EC76C1E-D787-4B31-AC91-81EA1EE43766}" type="slidenum">
              <a:rPr lang="en-US" sz="1200" smtClean="0"/>
              <a:pPr/>
              <a:t>4</a:t>
            </a:fld>
            <a:endParaRPr lang="en-US" sz="1200" smtClean="0"/>
          </a:p>
        </p:txBody>
      </p:sp>
      <p:sp>
        <p:nvSpPr>
          <p:cNvPr id="25605" name="Rectangle 2"/>
          <p:cNvSpPr>
            <a:spLocks noChangeArrowheads="1" noTextEdit="1"/>
          </p:cNvSpPr>
          <p:nvPr>
            <p:ph type="sldImg"/>
          </p:nvPr>
        </p:nvSpPr>
        <p:spPr>
          <a:ln/>
        </p:spPr>
      </p:sp>
      <p:sp>
        <p:nvSpPr>
          <p:cNvPr id="2560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F4A34942-A019-4D1D-853F-F857BCCA72F8}" type="datetime1">
              <a:rPr lang="en-US" sz="1200" smtClean="0"/>
              <a:pPr/>
              <a:t>6/5/2014</a:t>
            </a:fld>
            <a:endParaRPr lang="en-US" sz="1200" smtClean="0"/>
          </a:p>
        </p:txBody>
      </p:sp>
      <p:sp>
        <p:nvSpPr>
          <p:cNvPr id="26627"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6628"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90EFA0BA-D606-4735-8450-3F6827C86A32}" type="slidenum">
              <a:rPr lang="en-US" sz="1200" smtClean="0"/>
              <a:pPr/>
              <a:t>5</a:t>
            </a:fld>
            <a:endParaRPr lang="en-US" sz="1200" smtClean="0"/>
          </a:p>
        </p:txBody>
      </p:sp>
      <p:sp>
        <p:nvSpPr>
          <p:cNvPr id="26629" name="Rectangle 2"/>
          <p:cNvSpPr>
            <a:spLocks noChangeArrowheads="1" noTextEdit="1"/>
          </p:cNvSpPr>
          <p:nvPr>
            <p:ph type="sldImg"/>
          </p:nvPr>
        </p:nvSpPr>
        <p:spPr>
          <a:ln/>
        </p:spPr>
      </p:sp>
      <p:sp>
        <p:nvSpPr>
          <p:cNvPr id="2663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C21A8972-B87F-4328-AB98-6FA141B3A5B9}" type="datetime1">
              <a:rPr lang="en-US" sz="1200" smtClean="0"/>
              <a:pPr/>
              <a:t>6/5/2014</a:t>
            </a:fld>
            <a:endParaRPr lang="en-US" sz="1200" smtClean="0"/>
          </a:p>
        </p:txBody>
      </p:sp>
      <p:sp>
        <p:nvSpPr>
          <p:cNvPr id="27651"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7652"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634A0D77-B639-49BB-8726-AABA02D9D530}" type="slidenum">
              <a:rPr lang="en-US" sz="1200" smtClean="0"/>
              <a:pPr/>
              <a:t>7</a:t>
            </a:fld>
            <a:endParaRPr lang="en-US" sz="1200" smtClean="0"/>
          </a:p>
        </p:txBody>
      </p:sp>
      <p:sp>
        <p:nvSpPr>
          <p:cNvPr id="27653" name="Rectangle 2"/>
          <p:cNvSpPr>
            <a:spLocks noChangeArrowheads="1" noTextEdit="1"/>
          </p:cNvSpPr>
          <p:nvPr>
            <p:ph type="sldImg"/>
          </p:nvPr>
        </p:nvSpPr>
        <p:spPr>
          <a:ln/>
        </p:spPr>
      </p:sp>
      <p:sp>
        <p:nvSpPr>
          <p:cNvPr id="2765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9EC17855-D435-464A-BA9E-5E5442E33BD5}" type="datetime1">
              <a:rPr lang="en-US" sz="1200" smtClean="0"/>
              <a:pPr/>
              <a:t>6/5/2014</a:t>
            </a:fld>
            <a:endParaRPr lang="en-US" sz="1200" smtClean="0"/>
          </a:p>
        </p:txBody>
      </p:sp>
      <p:sp>
        <p:nvSpPr>
          <p:cNvPr id="28675"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8676"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332ADFBE-3F7F-4C8E-A10B-8C2FB44E9E6E}" type="slidenum">
              <a:rPr lang="en-US" sz="1200" smtClean="0"/>
              <a:pPr/>
              <a:t>8</a:t>
            </a:fld>
            <a:endParaRPr lang="en-US" sz="1200" smtClean="0"/>
          </a:p>
        </p:txBody>
      </p:sp>
      <p:sp>
        <p:nvSpPr>
          <p:cNvPr id="28677" name="Rectangle 2"/>
          <p:cNvSpPr>
            <a:spLocks noChangeArrowheads="1" noTextEdit="1"/>
          </p:cNvSpPr>
          <p:nvPr>
            <p:ph type="sldImg"/>
          </p:nvPr>
        </p:nvSpPr>
        <p:spPr>
          <a:ln/>
        </p:spPr>
      </p:sp>
      <p:sp>
        <p:nvSpPr>
          <p:cNvPr id="2867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20606D06-55D5-4B3B-8296-C95B55092230}" type="datetime1">
              <a:rPr lang="en-US" sz="1200" smtClean="0"/>
              <a:pPr/>
              <a:t>6/5/2014</a:t>
            </a:fld>
            <a:endParaRPr lang="en-US" sz="1200" smtClean="0"/>
          </a:p>
        </p:txBody>
      </p:sp>
      <p:sp>
        <p:nvSpPr>
          <p:cNvPr id="29699"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29700"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AE5211AC-B560-4CAD-8D1D-6260D4134674}" type="slidenum">
              <a:rPr lang="en-US" sz="1200" smtClean="0"/>
              <a:pPr/>
              <a:t>10</a:t>
            </a:fld>
            <a:endParaRPr lang="en-US" sz="1200" smtClean="0"/>
          </a:p>
        </p:txBody>
      </p:sp>
      <p:sp>
        <p:nvSpPr>
          <p:cNvPr id="29701" name="Rectangle 2"/>
          <p:cNvSpPr>
            <a:spLocks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AA5E05C0-AFC2-452D-A1F5-F76A80E300CF}" type="datetime1">
              <a:rPr lang="en-US" sz="1200" smtClean="0"/>
              <a:pPr/>
              <a:t>6/5/2014</a:t>
            </a:fld>
            <a:endParaRPr lang="en-US" sz="1200" smtClean="0"/>
          </a:p>
        </p:txBody>
      </p:sp>
      <p:sp>
        <p:nvSpPr>
          <p:cNvPr id="30723" name="Rectangle 6"/>
          <p:cNvSpPr>
            <a:spLocks noGrp="1" noChangeArrowheads="1"/>
          </p:cNvSpPr>
          <p:nvPr>
            <p:ph type="ftr" sz="quarter" idx="4"/>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r>
              <a:rPr lang="en-US" sz="1200" smtClean="0"/>
              <a:t>© REBEL INTERACTIVE, LLC All rights reserved. | 1217 S 13TH ST OMAHA NE 68108 | 402.561.0520 | REBEL-INTERACTIVE.COM</a:t>
            </a:r>
          </a:p>
        </p:txBody>
      </p:sp>
      <p:sp>
        <p:nvSpPr>
          <p:cNvPr id="30724" name="Rectangle 7"/>
          <p:cNvSpPr>
            <a:spLocks noGrp="1" noChangeArrowheads="1"/>
          </p:cNvSpPr>
          <p:nvPr>
            <p:ph type="sldNum" sz="quarter" idx="5"/>
          </p:nvPr>
        </p:nvSpPr>
        <p:spPr>
          <a:noFill/>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fld id="{F1570009-E192-4AED-AB06-9C2F751194BA}" type="slidenum">
              <a:rPr lang="en-US" sz="1200" smtClean="0"/>
              <a:pPr/>
              <a:t>11</a:t>
            </a:fld>
            <a:endParaRPr lang="en-US" sz="1200" smtClean="0"/>
          </a:p>
        </p:txBody>
      </p:sp>
      <p:sp>
        <p:nvSpPr>
          <p:cNvPr id="30725" name="Rectangle 2"/>
          <p:cNvSpPr>
            <a:spLocks noChangeArrowheads="1" noTextEdit="1"/>
          </p:cNvSpPr>
          <p:nvPr>
            <p:ph type="sldImg"/>
          </p:nvPr>
        </p:nvSpPr>
        <p:spPr>
          <a:ln/>
        </p:spPr>
      </p:sp>
      <p:sp>
        <p:nvSpPr>
          <p:cNvPr id="3072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Rectangle 23"/>
          <p:cNvSpPr>
            <a:spLocks noChangeArrowheads="1"/>
          </p:cNvSpPr>
          <p:nvPr userDrawn="1"/>
        </p:nvSpPr>
        <p:spPr bwMode="auto">
          <a:xfrm>
            <a:off x="0" y="1714500"/>
            <a:ext cx="9144000" cy="3327400"/>
          </a:xfrm>
          <a:prstGeom prst="rect">
            <a:avLst/>
          </a:prstGeom>
          <a:solidFill>
            <a:srgbClr val="9D231C"/>
          </a:solidFill>
          <a:ln>
            <a:noFill/>
          </a:ln>
          <a:effectLst/>
          <a:extLs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 name="Picture 24" descr="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86075" y="2401888"/>
            <a:ext cx="3705225"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6"/>
          <p:cNvSpPr>
            <a:spLocks noChangeArrowheads="1"/>
          </p:cNvSpPr>
          <p:nvPr userDrawn="1"/>
        </p:nvSpPr>
        <p:spPr bwMode="auto">
          <a:xfrm>
            <a:off x="0" y="5029200"/>
            <a:ext cx="9144000" cy="63500"/>
          </a:xfrm>
          <a:prstGeom prst="rect">
            <a:avLst/>
          </a:prstGeom>
          <a:solidFill>
            <a:srgbClr val="E1E7E1"/>
          </a:solidFill>
          <a:ln>
            <a:noFill/>
          </a:ln>
          <a:effectLst/>
          <a:extLs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27"/>
          <p:cNvSpPr>
            <a:spLocks noChangeArrowheads="1"/>
          </p:cNvSpPr>
          <p:nvPr userDrawn="1"/>
        </p:nvSpPr>
        <p:spPr bwMode="auto">
          <a:xfrm>
            <a:off x="0" y="1701800"/>
            <a:ext cx="9144000" cy="63500"/>
          </a:xfrm>
          <a:prstGeom prst="rect">
            <a:avLst/>
          </a:prstGeom>
          <a:solidFill>
            <a:srgbClr val="E1E7E1"/>
          </a:solidFill>
          <a:ln>
            <a:noFill/>
          </a:ln>
          <a:effectLst/>
          <a:extLs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90496680"/>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sldNum" sz="quarter" idx="10"/>
          </p:nvPr>
        </p:nvSpPr>
        <p:spPr>
          <a:ln/>
        </p:spPr>
        <p:txBody>
          <a:bodyPr/>
          <a:lstStyle>
            <a:lvl1pPr>
              <a:defRPr/>
            </a:lvl1pPr>
          </a:lstStyle>
          <a:p>
            <a:pPr>
              <a:defRPr/>
            </a:pPr>
            <a:fld id="{550B44F3-3F4F-49ED-8EFC-F3F60DF19806}" type="slidenum">
              <a:rPr lang="en-US"/>
              <a:pPr>
                <a:defRPr/>
              </a:pPr>
              <a:t>‹#›</a:t>
            </a:fld>
            <a:endParaRPr lang="en-US" sz="1400" dirty="0"/>
          </a:p>
        </p:txBody>
      </p:sp>
    </p:spTree>
    <p:extLst>
      <p:ext uri="{BB962C8B-B14F-4D97-AF65-F5344CB8AC3E}">
        <p14:creationId xmlns:p14="http://schemas.microsoft.com/office/powerpoint/2010/main" val="45577422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8938" y="2003425"/>
            <a:ext cx="2147887" cy="4352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2100" y="2003425"/>
            <a:ext cx="6294438" cy="4352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sldNum" sz="quarter" idx="10"/>
          </p:nvPr>
        </p:nvSpPr>
        <p:spPr>
          <a:ln/>
        </p:spPr>
        <p:txBody>
          <a:bodyPr/>
          <a:lstStyle>
            <a:lvl1pPr>
              <a:defRPr/>
            </a:lvl1pPr>
          </a:lstStyle>
          <a:p>
            <a:pPr>
              <a:defRPr/>
            </a:pPr>
            <a:fld id="{C4C2F158-17B0-44AA-9EA5-2042D070C1BB}" type="slidenum">
              <a:rPr lang="en-US"/>
              <a:pPr>
                <a:defRPr/>
              </a:pPr>
              <a:t>‹#›</a:t>
            </a:fld>
            <a:endParaRPr lang="en-US" sz="1400" dirty="0"/>
          </a:p>
        </p:txBody>
      </p:sp>
    </p:spTree>
    <p:extLst>
      <p:ext uri="{BB962C8B-B14F-4D97-AF65-F5344CB8AC3E}">
        <p14:creationId xmlns:p14="http://schemas.microsoft.com/office/powerpoint/2010/main" val="58989335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sldNum" sz="quarter" idx="10"/>
          </p:nvPr>
        </p:nvSpPr>
        <p:spPr>
          <a:ln/>
        </p:spPr>
        <p:txBody>
          <a:bodyPr/>
          <a:lstStyle>
            <a:lvl1pPr>
              <a:defRPr/>
            </a:lvl1pPr>
          </a:lstStyle>
          <a:p>
            <a:pPr>
              <a:defRPr/>
            </a:pPr>
            <a:fld id="{DDB4C6AB-86D9-44C5-AFEC-28EEC262D28D}" type="slidenum">
              <a:rPr lang="en-US"/>
              <a:pPr>
                <a:defRPr/>
              </a:pPr>
              <a:t>‹#›</a:t>
            </a:fld>
            <a:endParaRPr lang="en-US" sz="1400" dirty="0"/>
          </a:p>
        </p:txBody>
      </p:sp>
    </p:spTree>
    <p:extLst>
      <p:ext uri="{BB962C8B-B14F-4D97-AF65-F5344CB8AC3E}">
        <p14:creationId xmlns:p14="http://schemas.microsoft.com/office/powerpoint/2010/main" val="123645864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sldNum" sz="quarter" idx="10"/>
          </p:nvPr>
        </p:nvSpPr>
        <p:spPr>
          <a:ln/>
        </p:spPr>
        <p:txBody>
          <a:bodyPr/>
          <a:lstStyle>
            <a:lvl1pPr>
              <a:defRPr/>
            </a:lvl1pPr>
          </a:lstStyle>
          <a:p>
            <a:pPr>
              <a:defRPr/>
            </a:pPr>
            <a:fld id="{384AADD5-E482-4ABD-AB15-9BD5392F4199}" type="slidenum">
              <a:rPr lang="en-US"/>
              <a:pPr>
                <a:defRPr/>
              </a:pPr>
              <a:t>‹#›</a:t>
            </a:fld>
            <a:endParaRPr lang="en-US" sz="1400" dirty="0"/>
          </a:p>
        </p:txBody>
      </p:sp>
    </p:spTree>
    <p:extLst>
      <p:ext uri="{BB962C8B-B14F-4D97-AF65-F5344CB8AC3E}">
        <p14:creationId xmlns:p14="http://schemas.microsoft.com/office/powerpoint/2010/main" val="402281531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0038" y="2787650"/>
            <a:ext cx="4213225" cy="3568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5663" y="2787650"/>
            <a:ext cx="4213225" cy="3568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sldNum" sz="quarter" idx="10"/>
          </p:nvPr>
        </p:nvSpPr>
        <p:spPr>
          <a:ln/>
        </p:spPr>
        <p:txBody>
          <a:bodyPr/>
          <a:lstStyle>
            <a:lvl1pPr>
              <a:defRPr/>
            </a:lvl1pPr>
          </a:lstStyle>
          <a:p>
            <a:pPr>
              <a:defRPr/>
            </a:pPr>
            <a:fld id="{E0336005-B1FC-43F6-A820-709476DB57F8}" type="slidenum">
              <a:rPr lang="en-US"/>
              <a:pPr>
                <a:defRPr/>
              </a:pPr>
              <a:t>‹#›</a:t>
            </a:fld>
            <a:endParaRPr lang="en-US" sz="1400" dirty="0"/>
          </a:p>
        </p:txBody>
      </p:sp>
    </p:spTree>
    <p:extLst>
      <p:ext uri="{BB962C8B-B14F-4D97-AF65-F5344CB8AC3E}">
        <p14:creationId xmlns:p14="http://schemas.microsoft.com/office/powerpoint/2010/main" val="115582939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sldNum" sz="quarter" idx="10"/>
          </p:nvPr>
        </p:nvSpPr>
        <p:spPr>
          <a:ln/>
        </p:spPr>
        <p:txBody>
          <a:bodyPr/>
          <a:lstStyle>
            <a:lvl1pPr>
              <a:defRPr/>
            </a:lvl1pPr>
          </a:lstStyle>
          <a:p>
            <a:pPr>
              <a:defRPr/>
            </a:pPr>
            <a:fld id="{B9606787-329E-49E9-ACF2-73F0E7E66F94}" type="slidenum">
              <a:rPr lang="en-US"/>
              <a:pPr>
                <a:defRPr/>
              </a:pPr>
              <a:t>‹#›</a:t>
            </a:fld>
            <a:endParaRPr lang="en-US" sz="1400" dirty="0"/>
          </a:p>
        </p:txBody>
      </p:sp>
    </p:spTree>
    <p:extLst>
      <p:ext uri="{BB962C8B-B14F-4D97-AF65-F5344CB8AC3E}">
        <p14:creationId xmlns:p14="http://schemas.microsoft.com/office/powerpoint/2010/main" val="59123311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sldNum" sz="quarter" idx="10"/>
          </p:nvPr>
        </p:nvSpPr>
        <p:spPr>
          <a:ln/>
        </p:spPr>
        <p:txBody>
          <a:bodyPr/>
          <a:lstStyle>
            <a:lvl1pPr>
              <a:defRPr/>
            </a:lvl1pPr>
          </a:lstStyle>
          <a:p>
            <a:pPr>
              <a:defRPr/>
            </a:pPr>
            <a:fld id="{54E223AB-C2F7-4D74-B6D3-3EE1710EA576}" type="slidenum">
              <a:rPr lang="en-US"/>
              <a:pPr>
                <a:defRPr/>
              </a:pPr>
              <a:t>‹#›</a:t>
            </a:fld>
            <a:endParaRPr lang="en-US" sz="1400" dirty="0"/>
          </a:p>
        </p:txBody>
      </p:sp>
    </p:spTree>
    <p:extLst>
      <p:ext uri="{BB962C8B-B14F-4D97-AF65-F5344CB8AC3E}">
        <p14:creationId xmlns:p14="http://schemas.microsoft.com/office/powerpoint/2010/main" val="153505606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sldNum" sz="quarter" idx="10"/>
          </p:nvPr>
        </p:nvSpPr>
        <p:spPr>
          <a:ln/>
        </p:spPr>
        <p:txBody>
          <a:bodyPr/>
          <a:lstStyle>
            <a:lvl1pPr>
              <a:defRPr/>
            </a:lvl1pPr>
          </a:lstStyle>
          <a:p>
            <a:pPr>
              <a:defRPr/>
            </a:pPr>
            <a:fld id="{BFD2D691-0864-4709-AC5A-4356E7CB2A74}" type="slidenum">
              <a:rPr lang="en-US"/>
              <a:pPr>
                <a:defRPr/>
              </a:pPr>
              <a:t>‹#›</a:t>
            </a:fld>
            <a:endParaRPr lang="en-US" sz="1400" dirty="0"/>
          </a:p>
        </p:txBody>
      </p:sp>
    </p:spTree>
    <p:extLst>
      <p:ext uri="{BB962C8B-B14F-4D97-AF65-F5344CB8AC3E}">
        <p14:creationId xmlns:p14="http://schemas.microsoft.com/office/powerpoint/2010/main" val="366603804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sldNum" sz="quarter" idx="10"/>
          </p:nvPr>
        </p:nvSpPr>
        <p:spPr>
          <a:ln/>
        </p:spPr>
        <p:txBody>
          <a:bodyPr/>
          <a:lstStyle>
            <a:lvl1pPr>
              <a:defRPr/>
            </a:lvl1pPr>
          </a:lstStyle>
          <a:p>
            <a:pPr>
              <a:defRPr/>
            </a:pPr>
            <a:fld id="{5C72B300-02B2-4A05-B05B-19EF56A95B99}" type="slidenum">
              <a:rPr lang="en-US"/>
              <a:pPr>
                <a:defRPr/>
              </a:pPr>
              <a:t>‹#›</a:t>
            </a:fld>
            <a:endParaRPr lang="en-US" sz="1400" dirty="0"/>
          </a:p>
        </p:txBody>
      </p:sp>
    </p:spTree>
    <p:extLst>
      <p:ext uri="{BB962C8B-B14F-4D97-AF65-F5344CB8AC3E}">
        <p14:creationId xmlns:p14="http://schemas.microsoft.com/office/powerpoint/2010/main" val="348823395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sldNum" sz="quarter" idx="10"/>
          </p:nvPr>
        </p:nvSpPr>
        <p:spPr>
          <a:ln/>
        </p:spPr>
        <p:txBody>
          <a:bodyPr/>
          <a:lstStyle>
            <a:lvl1pPr>
              <a:defRPr/>
            </a:lvl1pPr>
          </a:lstStyle>
          <a:p>
            <a:pPr>
              <a:defRPr/>
            </a:pPr>
            <a:fld id="{50A55481-B2B0-4458-81D6-CC5BE20876F1}" type="slidenum">
              <a:rPr lang="en-US"/>
              <a:pPr>
                <a:defRPr/>
              </a:pPr>
              <a:t>‹#›</a:t>
            </a:fld>
            <a:endParaRPr lang="en-US" sz="1400" dirty="0"/>
          </a:p>
        </p:txBody>
      </p:sp>
    </p:spTree>
    <p:extLst>
      <p:ext uri="{BB962C8B-B14F-4D97-AF65-F5344CB8AC3E}">
        <p14:creationId xmlns:p14="http://schemas.microsoft.com/office/powerpoint/2010/main" val="103652501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Pr>
        <a:solidFill>
          <a:schemeClr val="bg1"/>
        </a:solidFill>
        <a:effectLst/>
      </p:bgPr>
    </p:bg>
    <p:spTree>
      <p:nvGrpSpPr>
        <p:cNvPr id="1" name=""/>
        <p:cNvGrpSpPr/>
        <p:nvPr/>
      </p:nvGrpSpPr>
      <p:grpSpPr>
        <a:xfrm>
          <a:off x="0" y="0"/>
          <a:ext cx="0" cy="0"/>
          <a:chOff x="0" y="0"/>
          <a:chExt cx="0" cy="0"/>
        </a:xfrm>
      </p:grpSpPr>
      <p:sp>
        <p:nvSpPr>
          <p:cNvPr id="1026" name="Rectangle 60"/>
          <p:cNvSpPr>
            <a:spLocks noChangeArrowheads="1"/>
          </p:cNvSpPr>
          <p:nvPr userDrawn="1"/>
        </p:nvSpPr>
        <p:spPr bwMode="auto">
          <a:xfrm>
            <a:off x="0" y="6332538"/>
            <a:ext cx="9144000" cy="525462"/>
          </a:xfrm>
          <a:prstGeom prst="rect">
            <a:avLst/>
          </a:prstGeom>
          <a:solidFill>
            <a:srgbClr val="473731"/>
          </a:solidFill>
          <a:ln>
            <a:noFill/>
          </a:ln>
          <a:effectLst/>
          <a:extLs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Text Box 29"/>
          <p:cNvSpPr txBox="1">
            <a:spLocks noChangeArrowheads="1"/>
          </p:cNvSpPr>
          <p:nvPr userDrawn="1"/>
        </p:nvSpPr>
        <p:spPr bwMode="auto">
          <a:xfrm rot="-5400000">
            <a:off x="7936707" y="5187156"/>
            <a:ext cx="2184400"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pPr>
              <a:spcBef>
                <a:spcPct val="50000"/>
              </a:spcBef>
              <a:defRPr/>
            </a:pPr>
            <a:r>
              <a:rPr lang="en-US" sz="700" i="1" dirty="0" smtClean="0">
                <a:solidFill>
                  <a:srgbClr val="473731"/>
                </a:solidFill>
                <a:latin typeface="Adobe Garamond Pro" charset="0"/>
              </a:rPr>
              <a:t>© </a:t>
            </a:r>
            <a:r>
              <a:rPr lang="en-US" sz="700" dirty="0" smtClean="0">
                <a:solidFill>
                  <a:srgbClr val="473731"/>
                </a:solidFill>
                <a:latin typeface="Adobe Garamond Pro" charset="0"/>
              </a:rPr>
              <a:t>2013</a:t>
            </a:r>
            <a:r>
              <a:rPr lang="en-US" sz="700" i="1" dirty="0" smtClean="0">
                <a:solidFill>
                  <a:srgbClr val="473731"/>
                </a:solidFill>
                <a:latin typeface="Adobe Garamond Pro" charset="0"/>
              </a:rPr>
              <a:t> </a:t>
            </a:r>
            <a:r>
              <a:rPr lang="en-US" sz="700" dirty="0" smtClean="0">
                <a:solidFill>
                  <a:srgbClr val="473731"/>
                </a:solidFill>
                <a:latin typeface="Adobe Garamond Pro" charset="0"/>
              </a:rPr>
              <a:t>FRASER STRYKER PC LLO</a:t>
            </a:r>
            <a:endParaRPr lang="en-US" sz="700" i="1" dirty="0" smtClean="0">
              <a:solidFill>
                <a:srgbClr val="473731"/>
              </a:solidFill>
              <a:latin typeface="Adobe Garamond Pro" charset="0"/>
            </a:endParaRPr>
          </a:p>
        </p:txBody>
      </p:sp>
      <p:sp>
        <p:nvSpPr>
          <p:cNvPr id="1056" name="Rectangle 32"/>
          <p:cNvSpPr>
            <a:spLocks noGrp="1" noChangeArrowheads="1"/>
          </p:cNvSpPr>
          <p:nvPr>
            <p:ph type="sldNum" sz="quarter" idx="4"/>
          </p:nvPr>
        </p:nvSpPr>
        <p:spPr bwMode="auto">
          <a:xfrm>
            <a:off x="7239000" y="6489700"/>
            <a:ext cx="1905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bg1"/>
                </a:solidFill>
                <a:latin typeface="+mj-lt"/>
              </a:defRPr>
            </a:lvl1pPr>
          </a:lstStyle>
          <a:p>
            <a:pPr>
              <a:defRPr/>
            </a:pPr>
            <a:fld id="{A754B0AF-3007-4518-8D6F-C70B1BBB60E0}" type="slidenum">
              <a:rPr lang="en-US"/>
              <a:pPr>
                <a:defRPr/>
              </a:pPr>
              <a:t>‹#›</a:t>
            </a:fld>
            <a:endParaRPr lang="en-US" sz="1400" dirty="0"/>
          </a:p>
        </p:txBody>
      </p:sp>
      <p:sp>
        <p:nvSpPr>
          <p:cNvPr id="1029" name="Rectangle 56"/>
          <p:cNvSpPr>
            <a:spLocks noGrp="1" noChangeArrowheads="1"/>
          </p:cNvSpPr>
          <p:nvPr>
            <p:ph type="body" idx="1"/>
          </p:nvPr>
        </p:nvSpPr>
        <p:spPr bwMode="auto">
          <a:xfrm>
            <a:off x="300038" y="2787650"/>
            <a:ext cx="8578850" cy="356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First Level</a:t>
            </a:r>
          </a:p>
          <a:p>
            <a:pPr lvl="2"/>
            <a:r>
              <a:rPr lang="en-US" smtClean="0"/>
              <a:t>Second level</a:t>
            </a:r>
          </a:p>
          <a:p>
            <a:pPr lvl="3"/>
            <a:r>
              <a:rPr lang="en-US" smtClean="0"/>
              <a:t>Third level</a:t>
            </a:r>
          </a:p>
          <a:p>
            <a:pPr lvl="4"/>
            <a:r>
              <a:rPr lang="en-US" smtClean="0"/>
              <a:t>Fourth level</a:t>
            </a:r>
          </a:p>
          <a:p>
            <a:pPr lvl="4"/>
            <a:endParaRPr lang="en-US" smtClean="0"/>
          </a:p>
        </p:txBody>
      </p:sp>
      <p:sp>
        <p:nvSpPr>
          <p:cNvPr id="1030" name="Rectangle 57"/>
          <p:cNvSpPr>
            <a:spLocks noGrp="1" noChangeArrowheads="1"/>
          </p:cNvSpPr>
          <p:nvPr>
            <p:ph type="title"/>
          </p:nvPr>
        </p:nvSpPr>
        <p:spPr bwMode="auto">
          <a:xfrm>
            <a:off x="292100" y="2003425"/>
            <a:ext cx="8594725"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31" name="Picture 59" descr="HeaderPhot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76500" y="-7938"/>
            <a:ext cx="6667500" cy="1206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61"/>
          <p:cNvSpPr>
            <a:spLocks noChangeArrowheads="1"/>
          </p:cNvSpPr>
          <p:nvPr userDrawn="1"/>
        </p:nvSpPr>
        <p:spPr bwMode="auto">
          <a:xfrm>
            <a:off x="0" y="0"/>
            <a:ext cx="2489200" cy="1201738"/>
          </a:xfrm>
          <a:prstGeom prst="rect">
            <a:avLst/>
          </a:prstGeom>
          <a:solidFill>
            <a:srgbClr val="A12418"/>
          </a:solidFill>
          <a:ln>
            <a:noFill/>
          </a:ln>
          <a:effectLst/>
          <a:extLs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33" name="Picture 62" descr="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65125" y="150813"/>
            <a:ext cx="18176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600">
          <a:solidFill>
            <a:srgbClr val="473731"/>
          </a:solidFill>
          <a:latin typeface="+mj-lt"/>
          <a:ea typeface="+mj-ea"/>
          <a:cs typeface="+mj-cs"/>
        </a:defRPr>
      </a:lvl1pPr>
      <a:lvl2pPr algn="l" rtl="0" eaLnBrk="0" fontAlgn="base" hangingPunct="0">
        <a:spcBef>
          <a:spcPct val="0"/>
        </a:spcBef>
        <a:spcAft>
          <a:spcPct val="0"/>
        </a:spcAft>
        <a:defRPr sz="2600">
          <a:solidFill>
            <a:srgbClr val="473731"/>
          </a:solidFill>
          <a:latin typeface="Adobe Garamond Pro" charset="0"/>
        </a:defRPr>
      </a:lvl2pPr>
      <a:lvl3pPr algn="l" rtl="0" eaLnBrk="0" fontAlgn="base" hangingPunct="0">
        <a:spcBef>
          <a:spcPct val="0"/>
        </a:spcBef>
        <a:spcAft>
          <a:spcPct val="0"/>
        </a:spcAft>
        <a:defRPr sz="2600">
          <a:solidFill>
            <a:srgbClr val="473731"/>
          </a:solidFill>
          <a:latin typeface="Adobe Garamond Pro" charset="0"/>
        </a:defRPr>
      </a:lvl3pPr>
      <a:lvl4pPr algn="l" rtl="0" eaLnBrk="0" fontAlgn="base" hangingPunct="0">
        <a:spcBef>
          <a:spcPct val="0"/>
        </a:spcBef>
        <a:spcAft>
          <a:spcPct val="0"/>
        </a:spcAft>
        <a:defRPr sz="2600">
          <a:solidFill>
            <a:srgbClr val="473731"/>
          </a:solidFill>
          <a:latin typeface="Adobe Garamond Pro" charset="0"/>
        </a:defRPr>
      </a:lvl4pPr>
      <a:lvl5pPr algn="l" rtl="0" eaLnBrk="0" fontAlgn="base" hangingPunct="0">
        <a:spcBef>
          <a:spcPct val="0"/>
        </a:spcBef>
        <a:spcAft>
          <a:spcPct val="0"/>
        </a:spcAft>
        <a:defRPr sz="2600">
          <a:solidFill>
            <a:srgbClr val="473731"/>
          </a:solidFill>
          <a:latin typeface="Adobe Garamond Pro" charset="0"/>
        </a:defRPr>
      </a:lvl5pPr>
      <a:lvl6pPr marL="457200" algn="l" rtl="0" eaLnBrk="0" fontAlgn="base" hangingPunct="0">
        <a:spcBef>
          <a:spcPct val="0"/>
        </a:spcBef>
        <a:spcAft>
          <a:spcPct val="0"/>
        </a:spcAft>
        <a:defRPr sz="2600">
          <a:solidFill>
            <a:srgbClr val="473731"/>
          </a:solidFill>
          <a:latin typeface="Adobe Garamond Pro" charset="0"/>
        </a:defRPr>
      </a:lvl6pPr>
      <a:lvl7pPr marL="914400" algn="l" rtl="0" eaLnBrk="0" fontAlgn="base" hangingPunct="0">
        <a:spcBef>
          <a:spcPct val="0"/>
        </a:spcBef>
        <a:spcAft>
          <a:spcPct val="0"/>
        </a:spcAft>
        <a:defRPr sz="2600">
          <a:solidFill>
            <a:srgbClr val="473731"/>
          </a:solidFill>
          <a:latin typeface="Adobe Garamond Pro" charset="0"/>
        </a:defRPr>
      </a:lvl7pPr>
      <a:lvl8pPr marL="1371600" algn="l" rtl="0" eaLnBrk="0" fontAlgn="base" hangingPunct="0">
        <a:spcBef>
          <a:spcPct val="0"/>
        </a:spcBef>
        <a:spcAft>
          <a:spcPct val="0"/>
        </a:spcAft>
        <a:defRPr sz="2600">
          <a:solidFill>
            <a:srgbClr val="473731"/>
          </a:solidFill>
          <a:latin typeface="Adobe Garamond Pro" charset="0"/>
        </a:defRPr>
      </a:lvl8pPr>
      <a:lvl9pPr marL="1828800" algn="l" rtl="0" eaLnBrk="0" fontAlgn="base" hangingPunct="0">
        <a:spcBef>
          <a:spcPct val="0"/>
        </a:spcBef>
        <a:spcAft>
          <a:spcPct val="0"/>
        </a:spcAft>
        <a:defRPr sz="2600">
          <a:solidFill>
            <a:srgbClr val="473731"/>
          </a:solidFill>
          <a:latin typeface="Adobe Garamond Pro" charset="0"/>
        </a:defRPr>
      </a:lvl9pPr>
    </p:titleStyle>
    <p:bodyStyle>
      <a:lvl1pPr marL="119063" indent="-119063" algn="just" rtl="0" eaLnBrk="0" fontAlgn="base" hangingPunct="0">
        <a:spcBef>
          <a:spcPct val="20000"/>
        </a:spcBef>
        <a:spcAft>
          <a:spcPct val="0"/>
        </a:spcAft>
        <a:buClr>
          <a:srgbClr val="F36C11"/>
        </a:buClr>
        <a:buFont typeface="Wingdings" charset="2"/>
        <a:tabLst>
          <a:tab pos="398463" algn="l"/>
        </a:tabLst>
        <a:defRPr sz="1400">
          <a:solidFill>
            <a:srgbClr val="473731"/>
          </a:solidFill>
          <a:latin typeface="+mn-lt"/>
          <a:ea typeface="+mn-ea"/>
          <a:cs typeface="+mn-cs"/>
        </a:defRPr>
      </a:lvl1pPr>
      <a:lvl2pPr marL="347663" indent="-114300" algn="l" rtl="0" eaLnBrk="0" fontAlgn="base" hangingPunct="0">
        <a:spcBef>
          <a:spcPct val="20000"/>
        </a:spcBef>
        <a:spcAft>
          <a:spcPct val="0"/>
        </a:spcAft>
        <a:buClr>
          <a:srgbClr val="A12418"/>
        </a:buClr>
        <a:buFont typeface="Wingdings" charset="2"/>
        <a:buChar char="§"/>
        <a:tabLst>
          <a:tab pos="398463" algn="l"/>
        </a:tabLst>
        <a:defRPr sz="1400">
          <a:solidFill>
            <a:srgbClr val="473731"/>
          </a:solidFill>
          <a:latin typeface="+mn-lt"/>
        </a:defRPr>
      </a:lvl2pPr>
      <a:lvl3pPr marL="573088" indent="109538" algn="l" rtl="0" eaLnBrk="0" fontAlgn="base" hangingPunct="0">
        <a:spcBef>
          <a:spcPct val="20000"/>
        </a:spcBef>
        <a:spcAft>
          <a:spcPct val="0"/>
        </a:spcAft>
        <a:buClr>
          <a:srgbClr val="A12418"/>
        </a:buClr>
        <a:buFont typeface="Times" charset="0"/>
        <a:buChar char="•"/>
        <a:tabLst>
          <a:tab pos="398463" algn="l"/>
        </a:tabLst>
        <a:defRPr sz="1300">
          <a:solidFill>
            <a:srgbClr val="473731"/>
          </a:solidFill>
          <a:latin typeface="+mn-lt"/>
        </a:defRPr>
      </a:lvl3pPr>
      <a:lvl4pPr marL="1033463" indent="-119063" algn="l" rtl="0" eaLnBrk="0" fontAlgn="base" hangingPunct="0">
        <a:spcBef>
          <a:spcPct val="20000"/>
        </a:spcBef>
        <a:spcAft>
          <a:spcPct val="0"/>
        </a:spcAft>
        <a:buClr>
          <a:srgbClr val="A12418"/>
        </a:buClr>
        <a:buChar char="-"/>
        <a:tabLst>
          <a:tab pos="398463" algn="l"/>
        </a:tabLst>
        <a:defRPr sz="1200">
          <a:solidFill>
            <a:srgbClr val="473731"/>
          </a:solidFill>
          <a:latin typeface="+mn-lt"/>
        </a:defRPr>
      </a:lvl4pPr>
      <a:lvl5pPr marL="13716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5pPr>
      <a:lvl6pPr marL="18288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6pPr>
      <a:lvl7pPr marL="22860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7pPr>
      <a:lvl8pPr marL="27432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8pPr>
      <a:lvl9pPr marL="32004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7"/>
          <p:cNvSpPr txBox="1">
            <a:spLocks noChangeArrowheads="1"/>
          </p:cNvSpPr>
          <p:nvPr/>
        </p:nvSpPr>
        <p:spPr bwMode="auto">
          <a:xfrm>
            <a:off x="977900" y="5816600"/>
            <a:ext cx="7404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pPr algn="ctr">
              <a:spcBef>
                <a:spcPct val="50000"/>
              </a:spcBef>
            </a:pPr>
            <a:r>
              <a:rPr lang="en-US" sz="2000" i="1">
                <a:solidFill>
                  <a:srgbClr val="FFFFFF"/>
                </a:solidFill>
                <a:latin typeface="Adobe Garamond Pro" charset="0"/>
              </a:rPr>
              <a:t>www.fraserstryker.com</a:t>
            </a:r>
          </a:p>
        </p:txBody>
      </p:sp>
    </p:spTree>
  </p:cSld>
  <p:clrMapOvr>
    <a:masterClrMapping/>
  </p:clrMapOvr>
  <p:transition advTm="114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pPr marL="0" indent="0"/>
            <a:r>
              <a:rPr lang="en-US" sz="2500" smtClean="0"/>
              <a:t>Issue 2:  Objection to Blanket Requests for Medical Records (or Any Medical 	Records More than 10 Years Old)</a:t>
            </a:r>
          </a:p>
        </p:txBody>
      </p:sp>
      <p:sp>
        <p:nvSpPr>
          <p:cNvPr id="4" name="Slide Number Placeholder 3"/>
          <p:cNvSpPr>
            <a:spLocks noGrp="1"/>
          </p:cNvSpPr>
          <p:nvPr>
            <p:ph type="sldNum" sz="quarter" idx="10"/>
          </p:nvPr>
        </p:nvSpPr>
        <p:spPr/>
        <p:txBody>
          <a:bodyPr/>
          <a:lstStyle/>
          <a:p>
            <a:pPr>
              <a:defRPr/>
            </a:pPr>
            <a:fld id="{A4556B37-B0D7-433B-B884-8D7CAACD5243}" type="slidenum">
              <a:rPr lang="en-US" smtClean="0"/>
              <a:pPr>
                <a:defRPr/>
              </a:pPr>
              <a:t>9</a:t>
            </a:fld>
            <a:endParaRPr lang="en-US" sz="1400"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DC11911-F28A-426F-94AF-5CAEF0F27295}" type="slidenum">
              <a:rPr lang="en-US"/>
              <a:pPr>
                <a:defRPr/>
              </a:pPr>
              <a:t>10</a:t>
            </a:fld>
            <a:endParaRPr lang="en-US" sz="1400" dirty="0"/>
          </a:p>
        </p:txBody>
      </p:sp>
      <p:sp>
        <p:nvSpPr>
          <p:cNvPr id="13315" name="Rectangle 2"/>
          <p:cNvSpPr>
            <a:spLocks noGrp="1" noChangeArrowheads="1"/>
          </p:cNvSpPr>
          <p:nvPr>
            <p:ph type="title"/>
          </p:nvPr>
        </p:nvSpPr>
        <p:spPr/>
        <p:txBody>
          <a:bodyPr/>
          <a:lstStyle/>
          <a:p>
            <a:pPr algn="ctr"/>
            <a:r>
              <a:rPr lang="en-US" sz="1800" b="1" u="sng" smtClean="0"/>
              <a:t>BACKGROUND</a:t>
            </a:r>
            <a:br>
              <a:rPr lang="en-US" sz="1800" b="1" u="sng" smtClean="0"/>
            </a:br>
            <a:endParaRPr lang="en-US" sz="1800" smtClean="0"/>
          </a:p>
        </p:txBody>
      </p:sp>
      <p:sp>
        <p:nvSpPr>
          <p:cNvPr id="13316" name="Rectangle 3"/>
          <p:cNvSpPr>
            <a:spLocks noGrp="1" noChangeArrowheads="1"/>
          </p:cNvSpPr>
          <p:nvPr>
            <p:ph type="body" idx="1"/>
          </p:nvPr>
        </p:nvSpPr>
        <p:spPr>
          <a:xfrm>
            <a:off x="300038" y="2787650"/>
            <a:ext cx="8578850" cy="3390900"/>
          </a:xfrm>
        </p:spPr>
        <p:txBody>
          <a:bodyPr/>
          <a:lstStyle/>
          <a:p>
            <a:pPr marL="171450" indent="-171450">
              <a:buFont typeface="Arial" charset="0"/>
              <a:buChar char="•"/>
            </a:pPr>
            <a:r>
              <a:rPr lang="en-US" smtClean="0"/>
              <a:t>Neb. Rev. Stat. §27-504 creates a privilege between a patient and his or her physician. </a:t>
            </a:r>
          </a:p>
          <a:p>
            <a:pPr marL="171450" indent="-171450">
              <a:buFont typeface="Arial" charset="0"/>
              <a:buChar char="•"/>
            </a:pPr>
            <a:r>
              <a:rPr lang="en-US" smtClean="0"/>
              <a:t>However, filing a personal injury claim waives physician-patient privilege to all information concerning the health and medical history </a:t>
            </a:r>
            <a:r>
              <a:rPr lang="en-US" i="1" smtClean="0"/>
              <a:t>relevant</a:t>
            </a:r>
            <a:r>
              <a:rPr lang="en-US" smtClean="0"/>
              <a:t> to the matters which the plaintiff has put at issue. </a:t>
            </a:r>
            <a:r>
              <a:rPr lang="en-US" i="1" smtClean="0"/>
              <a:t>Vredeveld v. Clark</a:t>
            </a:r>
            <a:r>
              <a:rPr lang="en-US" smtClean="0"/>
              <a:t>, 244 Neb. 46 (1993). The court in this case cited to </a:t>
            </a:r>
            <a:r>
              <a:rPr lang="en-US" i="1" smtClean="0"/>
              <a:t>State ex rel Mapes v. District court</a:t>
            </a:r>
            <a:r>
              <a:rPr lang="en-US" smtClean="0"/>
              <a:t>, 250 Mont. 254, 822 P.2d 91 (1991), stating "plaintiff waives her physician-patient privilege to the extent necessary for the defendant to discover whether plaintiff's current condition is the result of some other cause."</a:t>
            </a:r>
          </a:p>
          <a:p>
            <a:pPr marL="171450" indent="-171450">
              <a:buFont typeface="Arial" charset="0"/>
              <a:buChar char="•"/>
            </a:pPr>
            <a:r>
              <a:rPr lang="en-US" smtClean="0"/>
              <a:t>Like other confidentiality privileges, this privileged communications between a patient and physician can be waived. "When a party claims damages for physical or mental injury, he or she places the extent of that physical or mental injury at issue and waives his or her statutory right to confidentiality to the extent that it is necessary for a defendant to discover whether plaintiff's current medical or physical condition is the result of some other cause." State ex rel. Mapes v. Dist. Court of Eighth Judicial Dist. In &amp; For Cnty. of Cascade, 250 Mont. 524, 530, 822 P.2d 91, 94-95 (1991)</a:t>
            </a:r>
          </a:p>
          <a:p>
            <a:pPr lvl="3"/>
            <a:r>
              <a:rPr lang="en-US" smtClean="0"/>
              <a:t>2 Examples</a:t>
            </a:r>
          </a:p>
          <a:p>
            <a:pPr marL="514350" lvl="1" indent="-285750">
              <a:buFont typeface="Arial" charset="0"/>
              <a:buChar char="•"/>
            </a:pPr>
            <a:endParaRPr lang="en-US"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35161CB-95A1-42E1-A071-9872EBA912B5}" type="slidenum">
              <a:rPr lang="en-US"/>
              <a:pPr>
                <a:defRPr/>
              </a:pPr>
              <a:t>11</a:t>
            </a:fld>
            <a:endParaRPr lang="en-US" sz="1400" dirty="0"/>
          </a:p>
        </p:txBody>
      </p:sp>
      <p:sp>
        <p:nvSpPr>
          <p:cNvPr id="14339" name="Rectangle 2"/>
          <p:cNvSpPr>
            <a:spLocks noGrp="1" noChangeArrowheads="1"/>
          </p:cNvSpPr>
          <p:nvPr>
            <p:ph type="title"/>
          </p:nvPr>
        </p:nvSpPr>
        <p:spPr/>
        <p:txBody>
          <a:bodyPr/>
          <a:lstStyle/>
          <a:p>
            <a:r>
              <a:rPr lang="en-US" sz="1800" smtClean="0"/>
              <a:t>Step One:  Determine the nature of Plaintiff's damage claims to determine the extent to which Plaintiff's medical history is "at issue".</a:t>
            </a:r>
          </a:p>
        </p:txBody>
      </p:sp>
      <p:sp>
        <p:nvSpPr>
          <p:cNvPr id="15364" name="Rectangle 3"/>
          <p:cNvSpPr>
            <a:spLocks noGrp="1" noChangeArrowheads="1"/>
          </p:cNvSpPr>
          <p:nvPr>
            <p:ph type="body" idx="1"/>
          </p:nvPr>
        </p:nvSpPr>
        <p:spPr>
          <a:xfrm>
            <a:off x="300038" y="2787650"/>
            <a:ext cx="8578850" cy="3390900"/>
          </a:xfrm>
        </p:spPr>
        <p:txBody>
          <a:bodyPr/>
          <a:lstStyle/>
          <a:p>
            <a:pPr marL="0" indent="0">
              <a:defRPr/>
            </a:pPr>
            <a:r>
              <a:rPr lang="en-US" dirty="0" smtClean="0"/>
              <a:t>The type, nature and permanency of the injury are all relevant.</a:t>
            </a:r>
          </a:p>
          <a:p>
            <a:pPr marL="514350" lvl="1" indent="-285750">
              <a:buFont typeface="Arial" charset="0"/>
              <a:buChar char="•"/>
              <a:defRPr/>
            </a:pPr>
            <a:r>
              <a:rPr lang="en-US" dirty="0" smtClean="0"/>
              <a:t>For instance, The Supreme Court of Colorado has held general "garden variety" claims of general pain and suffering may not be enough to discover a complete medical history. </a:t>
            </a:r>
            <a:r>
              <a:rPr lang="en-US" i="1" dirty="0" smtClean="0"/>
              <a:t>See </a:t>
            </a:r>
            <a:r>
              <a:rPr lang="en-US" u="sng" dirty="0" smtClean="0"/>
              <a:t>Weil v. Dillon Companies, Inc </a:t>
            </a:r>
            <a:r>
              <a:rPr lang="en-US" dirty="0" smtClean="0"/>
              <a:t>109 P.3d 127, 130-32 (Colo. 2005) (holding “garden variety mental suffering claim” raised in complaint did not inject plaintiff's mental.</a:t>
            </a:r>
          </a:p>
          <a:p>
            <a:pPr marL="514350" lvl="1" indent="-285750">
              <a:buFont typeface="Arial" charset="0"/>
              <a:buChar char="•"/>
              <a:defRPr/>
            </a:pPr>
            <a:r>
              <a:rPr lang="en-US" dirty="0" smtClean="0"/>
              <a:t>The test is whether the claimant significantly injected his physical and mental condition as the basis of his claim. </a:t>
            </a:r>
            <a:r>
              <a:rPr lang="en-US" i="1" dirty="0" smtClean="0"/>
              <a:t>Hoffman,</a:t>
            </a:r>
            <a:r>
              <a:rPr lang="en-US" dirty="0" smtClean="0"/>
              <a:t> 87 P.3d at 863–64; </a:t>
            </a:r>
            <a:r>
              <a:rPr lang="en-US" i="1" dirty="0" smtClean="0"/>
              <a:t>Johnson</a:t>
            </a:r>
            <a:r>
              <a:rPr lang="en-US" dirty="0" smtClean="0"/>
              <a:t>, 977 P.2d at 157; </a:t>
            </a:r>
            <a:r>
              <a:rPr lang="en-US" i="1" dirty="0" smtClean="0"/>
              <a:t>Clark</a:t>
            </a:r>
            <a:r>
              <a:rPr lang="en-US" dirty="0" smtClean="0"/>
              <a:t>, 668 P.2d at 10. This is determined on a case-by-case inquiry into “the cause and extent of the injuries which form the basis for a claim for relief.” </a:t>
            </a:r>
            <a:r>
              <a:rPr lang="en-US" i="1" dirty="0" smtClean="0"/>
              <a:t>Samms v. Dist. Court</a:t>
            </a:r>
            <a:r>
              <a:rPr lang="en-US" dirty="0" smtClean="0"/>
              <a:t>, 908 P.2d 520, 525 (Colo. 1995) (citing </a:t>
            </a:r>
            <a:r>
              <a:rPr lang="en-US" i="1" dirty="0" smtClean="0"/>
              <a:t>Clark</a:t>
            </a:r>
            <a:r>
              <a:rPr lang="en-US" dirty="0" smtClean="0"/>
              <a:t>, 668 P.2d at 10. </a:t>
            </a:r>
            <a:r>
              <a:rPr lang="en-US" u="sng" dirty="0" smtClean="0"/>
              <a:t>Weil.</a:t>
            </a:r>
            <a:r>
              <a:rPr lang="en-US" dirty="0" smtClean="0"/>
              <a:t>, 109 P.3d 127, 131 (Colo. 2005)</a:t>
            </a:r>
          </a:p>
          <a:p>
            <a:pPr marL="228600" lvl="1" indent="0">
              <a:buFont typeface="Wingdings" charset="2"/>
              <a:buNone/>
              <a:defRPr/>
            </a:pPr>
            <a:endParaRPr lang="en-US" dirty="0"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3A6C5F76-4D9C-4A2E-AB3B-50CD690EE60B}" type="slidenum">
              <a:rPr lang="en-US"/>
              <a:pPr>
                <a:defRPr/>
              </a:pPr>
              <a:t>12</a:t>
            </a:fld>
            <a:endParaRPr lang="en-US" sz="1400" dirty="0"/>
          </a:p>
        </p:txBody>
      </p:sp>
      <p:sp>
        <p:nvSpPr>
          <p:cNvPr id="15363" name="Rectangle 2"/>
          <p:cNvSpPr>
            <a:spLocks noGrp="1" noChangeArrowheads="1"/>
          </p:cNvSpPr>
          <p:nvPr>
            <p:ph type="title"/>
          </p:nvPr>
        </p:nvSpPr>
        <p:spPr>
          <a:xfrm>
            <a:off x="274638" y="2101850"/>
            <a:ext cx="8594725" cy="523875"/>
          </a:xfrm>
        </p:spPr>
        <p:txBody>
          <a:bodyPr/>
          <a:lstStyle/>
          <a:p>
            <a:r>
              <a:rPr lang="en-US" sz="1800" smtClean="0"/>
              <a:t>Step Two:  Determine the Nature of the Objection.</a:t>
            </a:r>
          </a:p>
        </p:txBody>
      </p:sp>
      <p:sp>
        <p:nvSpPr>
          <p:cNvPr id="15364" name="Rectangle 3"/>
          <p:cNvSpPr>
            <a:spLocks noGrp="1" noChangeArrowheads="1"/>
          </p:cNvSpPr>
          <p:nvPr>
            <p:ph type="body" idx="1"/>
          </p:nvPr>
        </p:nvSpPr>
        <p:spPr>
          <a:xfrm>
            <a:off x="288925" y="2736850"/>
            <a:ext cx="8578850" cy="4241800"/>
          </a:xfrm>
        </p:spPr>
        <p:txBody>
          <a:bodyPr/>
          <a:lstStyle/>
          <a:p>
            <a:pPr marL="0" lvl="1" indent="0">
              <a:buFont typeface="Wingdings" charset="2"/>
              <a:buNone/>
            </a:pPr>
            <a:r>
              <a:rPr lang="en-US" smtClean="0"/>
              <a:t>Assuming you can clear the first hurdle and establish that the Plaintiff's medical condition is "at issue", there are three possible grounds for objecting to a complete medical history:</a:t>
            </a:r>
          </a:p>
          <a:p>
            <a:pPr marL="0" lvl="1" indent="0">
              <a:buFont typeface="Wingdings" charset="2"/>
              <a:buNone/>
            </a:pPr>
            <a:r>
              <a:rPr lang="en-US" smtClean="0"/>
              <a:t>	1.	Overbroad and Unduly Burdensome</a:t>
            </a:r>
          </a:p>
          <a:p>
            <a:pPr marL="0" lvl="1" indent="0">
              <a:buFont typeface="Wingdings" charset="2"/>
              <a:buNone/>
            </a:pPr>
            <a:r>
              <a:rPr lang="en-US" smtClean="0"/>
              <a:t>	2.	Not Calculated To Lead to Discovery of Admissible Evidence</a:t>
            </a:r>
          </a:p>
          <a:p>
            <a:pPr marL="0" lvl="1" indent="0">
              <a:buFont typeface="Wingdings" charset="2"/>
              <a:buNone/>
            </a:pPr>
            <a:r>
              <a:rPr lang="en-US" smtClean="0"/>
              <a:t>	3.	Privacy Grounds</a:t>
            </a:r>
          </a:p>
          <a:p>
            <a:pPr marL="0" lvl="1" indent="0">
              <a:buFont typeface="Wingdings" charset="2"/>
              <a:buNone/>
            </a:pPr>
            <a:r>
              <a:rPr lang="en-US" smtClean="0"/>
              <a:t>Make sure to pin the Plaintiff down because objections often combine and confuse these factors.</a:t>
            </a:r>
          </a:p>
          <a:p>
            <a:pPr marL="0" lvl="1" indent="0">
              <a:buFont typeface="Wingdings" charset="2"/>
              <a:buNone/>
            </a:pPr>
            <a:endParaRPr lang="en-US"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en-US" sz="2000" smtClean="0"/>
              <a:t>Responding to "Overly Broad and Unduly Burdensome" Objections</a:t>
            </a:r>
            <a:r>
              <a:rPr lang="en-US" smtClean="0"/>
              <a:t>.</a:t>
            </a:r>
          </a:p>
        </p:txBody>
      </p:sp>
      <p:sp>
        <p:nvSpPr>
          <p:cNvPr id="3" name="Content Placeholder 2"/>
          <p:cNvSpPr>
            <a:spLocks noGrp="1"/>
          </p:cNvSpPr>
          <p:nvPr>
            <p:ph idx="1"/>
          </p:nvPr>
        </p:nvSpPr>
        <p:spPr/>
        <p:txBody>
          <a:bodyPr/>
          <a:lstStyle/>
          <a:p>
            <a:pPr marL="285750" indent="-285750">
              <a:buFont typeface="Arial" pitchFamily="34" charset="0"/>
              <a:buChar char="•"/>
              <a:defRPr/>
            </a:pPr>
            <a:r>
              <a:rPr lang="en-US" dirty="0" smtClean="0"/>
              <a:t>The purpose of this objection is to prevent broad discovery requests where the burden and expense of responding to discovery outweigh the likely benefits of that discovery.</a:t>
            </a:r>
          </a:p>
          <a:p>
            <a:pPr marL="0" indent="0">
              <a:defRPr/>
            </a:pPr>
            <a:endParaRPr lang="en-US" dirty="0"/>
          </a:p>
          <a:p>
            <a:pPr marL="0" indent="0">
              <a:defRPr/>
            </a:pPr>
            <a:r>
              <a:rPr lang="en-US" dirty="0" smtClean="0"/>
              <a:t>	</a:t>
            </a:r>
            <a:r>
              <a:rPr lang="en-US" u="sng" dirty="0" smtClean="0"/>
              <a:t>NOTE</a:t>
            </a:r>
            <a:r>
              <a:rPr lang="en-US" dirty="0" smtClean="0"/>
              <a:t>:  The Plaintiff in a personal injury case bears no </a:t>
            </a:r>
            <a:r>
              <a:rPr lang="en-US" u="sng" dirty="0" smtClean="0"/>
              <a:t>burden</a:t>
            </a:r>
            <a:r>
              <a:rPr lang="en-US" dirty="0" smtClean="0"/>
              <a:t> and no </a:t>
            </a:r>
            <a:r>
              <a:rPr lang="en-US" u="sng" dirty="0" smtClean="0"/>
              <a:t>expense</a:t>
            </a:r>
            <a:r>
              <a:rPr lang="en-US" dirty="0" smtClean="0"/>
              <a:t> in responding to one 		   of these subpoenas.</a:t>
            </a:r>
          </a:p>
          <a:p>
            <a:pPr marL="0" indent="0">
              <a:defRPr/>
            </a:pPr>
            <a:endParaRPr lang="en-US" dirty="0"/>
          </a:p>
          <a:p>
            <a:pPr marL="0" indent="0">
              <a:defRPr/>
            </a:pPr>
            <a:r>
              <a:rPr lang="en-US" dirty="0" smtClean="0"/>
              <a:t>	</a:t>
            </a:r>
            <a:r>
              <a:rPr lang="en-US" u="sng" dirty="0" smtClean="0"/>
              <a:t>ALSO NOTE</a:t>
            </a:r>
            <a:r>
              <a:rPr lang="en-US" dirty="0" smtClean="0"/>
              <a:t>:  Most medical records custodians have internal records retention policies which limit the 		              breadth of discovery.</a:t>
            </a:r>
            <a:endParaRPr lang="en-US" dirty="0"/>
          </a:p>
        </p:txBody>
      </p:sp>
      <p:sp>
        <p:nvSpPr>
          <p:cNvPr id="4" name="Slide Number Placeholder 3"/>
          <p:cNvSpPr>
            <a:spLocks noGrp="1"/>
          </p:cNvSpPr>
          <p:nvPr>
            <p:ph type="sldNum" sz="quarter" idx="10"/>
          </p:nvPr>
        </p:nvSpPr>
        <p:spPr/>
        <p:txBody>
          <a:bodyPr/>
          <a:lstStyle/>
          <a:p>
            <a:pPr>
              <a:defRPr/>
            </a:pPr>
            <a:fld id="{47550A0E-2480-4D76-BF34-AB4BD892BFBC}" type="slidenum">
              <a:rPr lang="en-US" smtClean="0"/>
              <a:pPr>
                <a:defRPr/>
              </a:pPr>
              <a:t>13</a:t>
            </a:fld>
            <a:endParaRPr lang="en-US" sz="1400"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98450" y="1428750"/>
            <a:ext cx="8594725" cy="517525"/>
          </a:xfrm>
        </p:spPr>
        <p:txBody>
          <a:bodyPr/>
          <a:lstStyle/>
          <a:p>
            <a:r>
              <a:rPr lang="en-US" sz="1800" smtClean="0"/>
              <a:t>Responding to "Not Calculated to Lead To the Discovery of Admissible Evidence". </a:t>
            </a:r>
          </a:p>
        </p:txBody>
      </p:sp>
      <p:sp>
        <p:nvSpPr>
          <p:cNvPr id="3" name="Content Placeholder 2"/>
          <p:cNvSpPr>
            <a:spLocks noGrp="1"/>
          </p:cNvSpPr>
          <p:nvPr>
            <p:ph idx="1"/>
          </p:nvPr>
        </p:nvSpPr>
        <p:spPr>
          <a:xfrm>
            <a:off x="300038" y="2108200"/>
            <a:ext cx="8578850" cy="4248150"/>
          </a:xfrm>
        </p:spPr>
        <p:txBody>
          <a:bodyPr/>
          <a:lstStyle/>
          <a:p>
            <a:pPr marL="285750" indent="-285750">
              <a:buFont typeface="Arial" pitchFamily="34" charset="0"/>
              <a:buChar char="•"/>
              <a:defRPr/>
            </a:pPr>
            <a:r>
              <a:rPr lang="en-US" sz="1200" dirty="0" smtClean="0"/>
              <a:t>Depending on the nature of the injury claimed, this is an easy argument to make. (Example)</a:t>
            </a:r>
          </a:p>
          <a:p>
            <a:pPr marL="457200" indent="0">
              <a:spcBef>
                <a:spcPts val="0"/>
              </a:spcBef>
              <a:tabLst>
                <a:tab pos="398463" algn="l"/>
                <a:tab pos="7772400" algn="l"/>
                <a:tab pos="8001000" algn="l"/>
              </a:tabLst>
              <a:defRPr/>
            </a:pPr>
            <a:endParaRPr lang="en-US" sz="1200" dirty="0" smtClean="0"/>
          </a:p>
          <a:p>
            <a:pPr marL="514350" indent="0">
              <a:tabLst>
                <a:tab pos="398463" algn="l"/>
                <a:tab pos="7772400" algn="l"/>
                <a:tab pos="8001000" algn="l"/>
              </a:tabLst>
              <a:defRPr/>
            </a:pPr>
            <a:r>
              <a:rPr lang="en-US" sz="1200" dirty="0" smtClean="0"/>
              <a:t>"The mischief of an arbitrary time limit, such as five years preceding the incident alleged in the complaint, should be obvious. A claim of permanent disability as a result of lower back problems asserted ten years before an accident is far more relevant to a personal injury claim alleging damage to the inter-vertebral discs and related nervous system than a back strain two </a:t>
            </a:r>
            <a:r>
              <a:rPr lang="en-US" sz="1200" dirty="0"/>
              <a:t>years preceding the accident. Likewise, that a physician diagnosed a herniated disc at the L4-5 level of the lumbar spine twelve years before the incident is highly relevant to a plaintiff who claims that she herniated her disc at L4-5 as </a:t>
            </a:r>
            <a:r>
              <a:rPr lang="en-US" sz="1200" dirty="0" smtClean="0"/>
              <a:t>a </a:t>
            </a:r>
            <a:r>
              <a:rPr lang="en-US" sz="1200" dirty="0"/>
              <a:t>result of a motor vehicle accident." "Privacy vs. Honesty – The Necessity of Full Disclosure of Medical Records" Illinois Association of Defense Trial Counsel - By: James E. DeFranco and Darrell J. Flesner DeFranco &amp; Bradley, P.C., </a:t>
            </a:r>
            <a:r>
              <a:rPr lang="en-US" sz="1200" dirty="0" smtClean="0"/>
              <a:t>Swansea.</a:t>
            </a:r>
          </a:p>
          <a:p>
            <a:pPr marL="457200" indent="0">
              <a:tabLst>
                <a:tab pos="398463" algn="l"/>
                <a:tab pos="7772400" algn="l"/>
                <a:tab pos="8001000" algn="l"/>
              </a:tabLst>
              <a:defRPr/>
            </a:pPr>
            <a:endParaRPr lang="en-US" sz="1200" dirty="0"/>
          </a:p>
          <a:p>
            <a:pPr marL="285750" indent="-285750">
              <a:buFont typeface="Arial" pitchFamily="34" charset="0"/>
              <a:buChar char="•"/>
              <a:defRPr/>
            </a:pPr>
            <a:r>
              <a:rPr lang="en-US" sz="1200" dirty="0" smtClean="0"/>
              <a:t>Tougher cases (no permanency, singular injury)</a:t>
            </a:r>
          </a:p>
          <a:p>
            <a:pPr marL="0" indent="0">
              <a:defRPr/>
            </a:pPr>
            <a:r>
              <a:rPr lang="en-US" sz="1200" dirty="0"/>
              <a:t> </a:t>
            </a:r>
            <a:r>
              <a:rPr lang="en-US" sz="1200" dirty="0" smtClean="0"/>
              <a:t>      i)	  Prior records can be relevant to causation</a:t>
            </a:r>
          </a:p>
          <a:p>
            <a:pPr marL="0" indent="0">
              <a:defRPr/>
            </a:pPr>
            <a:r>
              <a:rPr lang="en-US" sz="1200" dirty="0" smtClean="0"/>
              <a:t>       ii)  Holistic approach to medical history </a:t>
            </a:r>
          </a:p>
          <a:p>
            <a:pPr marL="0" indent="0">
              <a:spcBef>
                <a:spcPts val="0"/>
              </a:spcBef>
              <a:defRPr/>
            </a:pPr>
            <a:endParaRPr lang="en-US" sz="1200" dirty="0" smtClean="0"/>
          </a:p>
          <a:p>
            <a:pPr marL="514350" indent="-57150">
              <a:defRPr/>
            </a:pPr>
            <a:r>
              <a:rPr lang="en-US" sz="1200" dirty="0" smtClean="0"/>
              <a:t> A complete medical history is necessary to understand the claimant's pain and suffering. </a:t>
            </a:r>
            <a:r>
              <a:rPr lang="en-US" sz="1200" i="1" dirty="0" smtClean="0"/>
              <a:t>See </a:t>
            </a:r>
            <a:r>
              <a:rPr lang="en-US" sz="1200" dirty="0" smtClean="0"/>
              <a:t> </a:t>
            </a:r>
            <a:r>
              <a:rPr lang="en-US" sz="1200" u="sng" dirty="0" smtClean="0"/>
              <a:t>Personal Injury Forms: Discovery &amp; Settlement</a:t>
            </a:r>
            <a:r>
              <a:rPr lang="en-US" sz="1200" dirty="0" smtClean="0"/>
              <a:t>. John A. Tarantino, David J. Oliveria, James Publishing (1985) citing Dar. et. al "The Effect of Past Injury Pain on Threshold and Tolerance," 60 Pain 189 (1995) See also Jones &amp; Subar, Proving What Seems Unprovable," 32 Trial 12 at 47.49 (December 1996) describing ways to prove client's pain and suffering at trial, including the importance of obtaining a complete medical history."</a:t>
            </a:r>
          </a:p>
          <a:p>
            <a:pPr marL="0" indent="0">
              <a:defRPr/>
            </a:pPr>
            <a:endParaRPr lang="en-US" sz="1200" dirty="0" smtClean="0"/>
          </a:p>
          <a:p>
            <a:pPr>
              <a:defRPr/>
            </a:pPr>
            <a:endParaRPr lang="en-US" dirty="0" smtClean="0"/>
          </a:p>
        </p:txBody>
      </p:sp>
      <p:sp>
        <p:nvSpPr>
          <p:cNvPr id="4" name="Slide Number Placeholder 3"/>
          <p:cNvSpPr>
            <a:spLocks noGrp="1"/>
          </p:cNvSpPr>
          <p:nvPr>
            <p:ph type="sldNum" sz="quarter" idx="10"/>
          </p:nvPr>
        </p:nvSpPr>
        <p:spPr/>
        <p:txBody>
          <a:bodyPr/>
          <a:lstStyle/>
          <a:p>
            <a:pPr>
              <a:defRPr/>
            </a:pPr>
            <a:fld id="{C9A35EC0-70F5-4E5C-A033-8A3507F5C466}" type="slidenum">
              <a:rPr lang="en-US"/>
              <a:pPr>
                <a:defRPr/>
              </a:pPr>
              <a:t>14</a:t>
            </a:fld>
            <a:endParaRPr lang="en-US" sz="14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2800" smtClean="0"/>
              <a:t>Responding to Objections Based on Privacy Issues</a:t>
            </a:r>
            <a:r>
              <a:rPr lang="en-US" smtClean="0"/>
              <a:t>.</a:t>
            </a:r>
          </a:p>
        </p:txBody>
      </p:sp>
      <p:sp>
        <p:nvSpPr>
          <p:cNvPr id="19459" name="Content Placeholder 2"/>
          <p:cNvSpPr>
            <a:spLocks noGrp="1"/>
          </p:cNvSpPr>
          <p:nvPr>
            <p:ph idx="1"/>
          </p:nvPr>
        </p:nvSpPr>
        <p:spPr/>
        <p:txBody>
          <a:bodyPr/>
          <a:lstStyle/>
          <a:p>
            <a:pPr marL="285750" indent="-285750">
              <a:buFont typeface="Arial" charset="0"/>
              <a:buChar char="•"/>
            </a:pPr>
            <a:r>
              <a:rPr lang="en-US" smtClean="0"/>
              <a:t>Privacy concerns are secondary once a Plaintiff puts their medical condition "at issue".</a:t>
            </a:r>
          </a:p>
          <a:p>
            <a:pPr marL="285750" indent="-285750">
              <a:buFont typeface="Arial" charset="0"/>
              <a:buChar char="•"/>
            </a:pPr>
            <a:r>
              <a:rPr lang="en-US" smtClean="0"/>
              <a:t>Play your trump card: agreeing to a protective order should short circuit this objection.</a:t>
            </a:r>
          </a:p>
        </p:txBody>
      </p:sp>
      <p:sp>
        <p:nvSpPr>
          <p:cNvPr id="4" name="Slide Number Placeholder 3"/>
          <p:cNvSpPr>
            <a:spLocks noGrp="1"/>
          </p:cNvSpPr>
          <p:nvPr>
            <p:ph type="sldNum" sz="quarter" idx="10"/>
          </p:nvPr>
        </p:nvSpPr>
        <p:spPr/>
        <p:txBody>
          <a:bodyPr/>
          <a:lstStyle/>
          <a:p>
            <a:pPr>
              <a:defRPr/>
            </a:pPr>
            <a:fld id="{0C1F460B-50CC-48A6-86DB-570A785A5D09}" type="slidenum">
              <a:rPr lang="en-US" smtClean="0"/>
              <a:pPr>
                <a:defRPr/>
              </a:pPr>
              <a:t>15</a:t>
            </a:fld>
            <a:endParaRPr lang="en-US" sz="1400"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655F094C-B34A-40A2-98FB-F2B05067C424}" type="slidenum">
              <a:rPr lang="en-US"/>
              <a:pPr>
                <a:defRPr/>
              </a:pPr>
              <a:t>16</a:t>
            </a:fld>
            <a:endParaRPr lang="en-US" sz="1400" dirty="0"/>
          </a:p>
        </p:txBody>
      </p:sp>
      <p:sp>
        <p:nvSpPr>
          <p:cNvPr id="18435" name="Rectangle 2"/>
          <p:cNvSpPr>
            <a:spLocks noGrp="1" noChangeArrowheads="1"/>
          </p:cNvSpPr>
          <p:nvPr>
            <p:ph type="title"/>
          </p:nvPr>
        </p:nvSpPr>
        <p:spPr>
          <a:xfrm>
            <a:off x="431800" y="1441450"/>
            <a:ext cx="8167688" cy="876300"/>
          </a:xfrm>
        </p:spPr>
        <p:txBody>
          <a:bodyPr/>
          <a:lstStyle/>
          <a:p>
            <a:r>
              <a:rPr lang="en-US" smtClean="0"/>
              <a:t>Final Words On These and Other Discovery Disputes:</a:t>
            </a:r>
            <a:endParaRPr lang="en-US" i="1" smtClean="0"/>
          </a:p>
        </p:txBody>
      </p:sp>
      <p:sp>
        <p:nvSpPr>
          <p:cNvPr id="5" name="Rectangle 3"/>
          <p:cNvSpPr txBox="1">
            <a:spLocks noChangeArrowheads="1"/>
          </p:cNvSpPr>
          <p:nvPr/>
        </p:nvSpPr>
        <p:spPr bwMode="auto">
          <a:xfrm>
            <a:off x="863600" y="2387600"/>
            <a:ext cx="7818438"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9063" indent="-119063" algn="just" rtl="0" eaLnBrk="0" fontAlgn="base" hangingPunct="0">
              <a:spcBef>
                <a:spcPct val="20000"/>
              </a:spcBef>
              <a:spcAft>
                <a:spcPct val="0"/>
              </a:spcAft>
              <a:buClr>
                <a:srgbClr val="F36C11"/>
              </a:buClr>
              <a:buFont typeface="Wingdings" charset="2"/>
              <a:tabLst>
                <a:tab pos="398463" algn="l"/>
              </a:tabLst>
              <a:defRPr sz="1400">
                <a:solidFill>
                  <a:srgbClr val="473731"/>
                </a:solidFill>
                <a:latin typeface="+mn-lt"/>
                <a:ea typeface="+mn-ea"/>
                <a:cs typeface="+mn-cs"/>
              </a:defRPr>
            </a:lvl1pPr>
            <a:lvl2pPr marL="347663" indent="-114300" algn="l" rtl="0" eaLnBrk="0" fontAlgn="base" hangingPunct="0">
              <a:spcBef>
                <a:spcPct val="20000"/>
              </a:spcBef>
              <a:spcAft>
                <a:spcPct val="0"/>
              </a:spcAft>
              <a:buClr>
                <a:srgbClr val="A12418"/>
              </a:buClr>
              <a:buFont typeface="Wingdings" charset="2"/>
              <a:buChar char="§"/>
              <a:tabLst>
                <a:tab pos="398463" algn="l"/>
              </a:tabLst>
              <a:defRPr sz="1400">
                <a:solidFill>
                  <a:srgbClr val="473731"/>
                </a:solidFill>
                <a:latin typeface="+mn-lt"/>
              </a:defRPr>
            </a:lvl2pPr>
            <a:lvl3pPr marL="573088" indent="109538" algn="l" rtl="0" eaLnBrk="0" fontAlgn="base" hangingPunct="0">
              <a:spcBef>
                <a:spcPct val="20000"/>
              </a:spcBef>
              <a:spcAft>
                <a:spcPct val="0"/>
              </a:spcAft>
              <a:buClr>
                <a:srgbClr val="A12418"/>
              </a:buClr>
              <a:buFont typeface="Times" charset="0"/>
              <a:buChar char="•"/>
              <a:tabLst>
                <a:tab pos="398463" algn="l"/>
              </a:tabLst>
              <a:defRPr sz="1300">
                <a:solidFill>
                  <a:srgbClr val="473731"/>
                </a:solidFill>
                <a:latin typeface="+mn-lt"/>
              </a:defRPr>
            </a:lvl3pPr>
            <a:lvl4pPr marL="1033463" indent="-119063" algn="l" rtl="0" eaLnBrk="0" fontAlgn="base" hangingPunct="0">
              <a:spcBef>
                <a:spcPct val="20000"/>
              </a:spcBef>
              <a:spcAft>
                <a:spcPct val="0"/>
              </a:spcAft>
              <a:buClr>
                <a:srgbClr val="A12418"/>
              </a:buClr>
              <a:buChar char="-"/>
              <a:tabLst>
                <a:tab pos="398463" algn="l"/>
              </a:tabLst>
              <a:defRPr sz="1200">
                <a:solidFill>
                  <a:srgbClr val="473731"/>
                </a:solidFill>
                <a:latin typeface="+mn-lt"/>
              </a:defRPr>
            </a:lvl4pPr>
            <a:lvl5pPr marL="13716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5pPr>
            <a:lvl6pPr marL="18288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6pPr>
            <a:lvl7pPr marL="22860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7pPr>
            <a:lvl8pPr marL="27432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8pPr>
            <a:lvl9pPr marL="3200400" indent="-109538" algn="l" rtl="0" eaLnBrk="0" fontAlgn="base" hangingPunct="0">
              <a:spcBef>
                <a:spcPct val="20000"/>
              </a:spcBef>
              <a:spcAft>
                <a:spcPct val="0"/>
              </a:spcAft>
              <a:buClr>
                <a:srgbClr val="A12418"/>
              </a:buClr>
              <a:buFont typeface="Times" charset="0"/>
              <a:buChar char="&gt;"/>
              <a:tabLst>
                <a:tab pos="398463" algn="l"/>
              </a:tabLst>
              <a:defRPr sz="1200">
                <a:solidFill>
                  <a:srgbClr val="473731"/>
                </a:solidFill>
                <a:latin typeface="+mn-lt"/>
              </a:defRPr>
            </a:lvl9pPr>
          </a:lstStyle>
          <a:p>
            <a:pPr marL="342900" indent="-342900">
              <a:buFont typeface="Wingdings" charset="2"/>
              <a:buAutoNum type="arabicPeriod"/>
              <a:defRPr/>
            </a:pPr>
            <a:r>
              <a:rPr lang="en-US" dirty="0" smtClean="0"/>
              <a:t>Courts should err on the side of allowing discovery.</a:t>
            </a:r>
          </a:p>
          <a:p>
            <a:pPr marL="457200" indent="-114300">
              <a:spcBef>
                <a:spcPts val="0"/>
              </a:spcBef>
              <a:defRPr/>
            </a:pPr>
            <a:endParaRPr lang="en-US" dirty="0" smtClean="0"/>
          </a:p>
          <a:p>
            <a:pPr marL="457200" indent="-114300">
              <a:buFont typeface="Arial" charset="0"/>
              <a:buChar char="•"/>
              <a:defRPr/>
            </a:pPr>
            <a:r>
              <a:rPr lang="en-US" dirty="0" smtClean="0"/>
              <a:t>The </a:t>
            </a:r>
            <a:r>
              <a:rPr lang="en-US" dirty="0"/>
              <a:t>discovery rules were broadly written so as to allow discovery of any relevant matter not privileged. </a:t>
            </a:r>
            <a:r>
              <a:rPr lang="en-US" u="sng" dirty="0"/>
              <a:t>State ex rel. Acme Rug Cleaner, Inc. v. Likes</a:t>
            </a:r>
            <a:r>
              <a:rPr lang="en-US" dirty="0"/>
              <a:t>, 256 Neb. 34, 41, 588 N.W.2d 783, 787 (1999</a:t>
            </a:r>
            <a:r>
              <a:rPr lang="en-US" dirty="0" smtClean="0"/>
              <a:t>).</a:t>
            </a:r>
          </a:p>
          <a:p>
            <a:pPr marL="457200" indent="-114300">
              <a:buFont typeface="Arial" charset="0"/>
              <a:buChar char="•"/>
              <a:defRPr/>
            </a:pPr>
            <a:r>
              <a:rPr lang="en-US" dirty="0" smtClean="0"/>
              <a:t>The </a:t>
            </a:r>
            <a:r>
              <a:rPr lang="en-US" dirty="0"/>
              <a:t>Nebraska Supreme Court has stated that “relevancy” for discovery is broader than relevancy for trial. </a:t>
            </a:r>
            <a:r>
              <a:rPr lang="en-US" u="sng" dirty="0" smtClean="0"/>
              <a:t>Stetson </a:t>
            </a:r>
            <a:r>
              <a:rPr lang="en-US" u="sng" dirty="0"/>
              <a:t>v. Silverman</a:t>
            </a:r>
            <a:r>
              <a:rPr lang="en-US" dirty="0"/>
              <a:t>, 278 Neb. 389 (2009</a:t>
            </a:r>
            <a:r>
              <a:rPr lang="en-US" dirty="0" smtClean="0"/>
              <a:t>). </a:t>
            </a:r>
            <a:r>
              <a:rPr lang="en-US" dirty="0"/>
              <a:t>Information must appear reasonably calculated to lead to discovery of evidence. The primary purpose of the discovery process is to explore all available and properly discoverable information to narrow the fact issues in controversy so that a trial may be an efficient and economical resolution of a dispute. . . . The discovery process also provides an opportunity for pretrial preparation so that a litigant may conduct an informed cross-examination. </a:t>
            </a:r>
            <a:endParaRPr lang="en-US" dirty="0" smtClean="0"/>
          </a:p>
          <a:p>
            <a:pPr marL="342900" indent="0">
              <a:defRPr/>
            </a:pPr>
            <a:endParaRPr lang="en-US" dirty="0" smtClean="0"/>
          </a:p>
          <a:p>
            <a:pPr marL="0" indent="0">
              <a:defRPr/>
            </a:pPr>
            <a:r>
              <a:rPr lang="en-US" dirty="0" smtClean="0"/>
              <a:t>2.	Prejudice is Key</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Text Box 45"/>
          <p:cNvSpPr txBox="1">
            <a:spLocks noChangeArrowheads="1"/>
          </p:cNvSpPr>
          <p:nvPr/>
        </p:nvSpPr>
        <p:spPr bwMode="auto">
          <a:xfrm>
            <a:off x="977900" y="5497513"/>
            <a:ext cx="74041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chemeClr val="tx1"/>
                </a:solidFill>
                <a:latin typeface="Times" charset="0"/>
              </a:defRPr>
            </a:lvl1pPr>
            <a:lvl2pPr marL="742950" indent="-285750">
              <a:defRPr sz="2800">
                <a:solidFill>
                  <a:schemeClr val="tx1"/>
                </a:solidFill>
                <a:latin typeface="Times" charset="0"/>
              </a:defRPr>
            </a:lvl2pPr>
            <a:lvl3pPr marL="1143000" indent="-228600">
              <a:defRPr sz="2800">
                <a:solidFill>
                  <a:schemeClr val="tx1"/>
                </a:solidFill>
                <a:latin typeface="Times" charset="0"/>
              </a:defRPr>
            </a:lvl3pPr>
            <a:lvl4pPr marL="1600200" indent="-228600">
              <a:defRPr sz="2800">
                <a:solidFill>
                  <a:schemeClr val="tx1"/>
                </a:solidFill>
                <a:latin typeface="Times" charset="0"/>
              </a:defRPr>
            </a:lvl4pPr>
            <a:lvl5pPr marL="2057400" indent="-228600">
              <a:defRPr sz="2800">
                <a:solidFill>
                  <a:schemeClr val="tx1"/>
                </a:solidFill>
                <a:latin typeface="Times" charset="0"/>
              </a:defRPr>
            </a:lvl5pPr>
            <a:lvl6pPr marL="2514600" indent="-228600" eaLnBrk="0" fontAlgn="base" hangingPunct="0">
              <a:spcBef>
                <a:spcPct val="0"/>
              </a:spcBef>
              <a:spcAft>
                <a:spcPct val="0"/>
              </a:spcAft>
              <a:defRPr sz="2800">
                <a:solidFill>
                  <a:schemeClr val="tx1"/>
                </a:solidFill>
                <a:latin typeface="Times" charset="0"/>
              </a:defRPr>
            </a:lvl6pPr>
            <a:lvl7pPr marL="2971800" indent="-228600" eaLnBrk="0" fontAlgn="base" hangingPunct="0">
              <a:spcBef>
                <a:spcPct val="0"/>
              </a:spcBef>
              <a:spcAft>
                <a:spcPct val="0"/>
              </a:spcAft>
              <a:defRPr sz="2800">
                <a:solidFill>
                  <a:schemeClr val="tx1"/>
                </a:solidFill>
                <a:latin typeface="Times" charset="0"/>
              </a:defRPr>
            </a:lvl7pPr>
            <a:lvl8pPr marL="3429000" indent="-228600" eaLnBrk="0" fontAlgn="base" hangingPunct="0">
              <a:spcBef>
                <a:spcPct val="0"/>
              </a:spcBef>
              <a:spcAft>
                <a:spcPct val="0"/>
              </a:spcAft>
              <a:defRPr sz="2800">
                <a:solidFill>
                  <a:schemeClr val="tx1"/>
                </a:solidFill>
                <a:latin typeface="Times" charset="0"/>
              </a:defRPr>
            </a:lvl8pPr>
            <a:lvl9pPr marL="3886200" indent="-228600" eaLnBrk="0" fontAlgn="base" hangingPunct="0">
              <a:spcBef>
                <a:spcPct val="0"/>
              </a:spcBef>
              <a:spcAft>
                <a:spcPct val="0"/>
              </a:spcAft>
              <a:defRPr sz="2800">
                <a:solidFill>
                  <a:schemeClr val="tx1"/>
                </a:solidFill>
                <a:latin typeface="Times" charset="0"/>
              </a:defRPr>
            </a:lvl9pPr>
          </a:lstStyle>
          <a:p>
            <a:pPr algn="ctr"/>
            <a:r>
              <a:rPr lang="en-US" sz="1400">
                <a:solidFill>
                  <a:srgbClr val="FFFFFF"/>
                </a:solidFill>
                <a:latin typeface="Adobe Garamond Pro" charset="0"/>
              </a:rPr>
              <a:t>500 Energy Plaza  |  409 South 17th Street  |  Omaha, NE 68102-2663</a:t>
            </a:r>
          </a:p>
          <a:p>
            <a:pPr algn="ctr"/>
            <a:endParaRPr lang="en-US" sz="1400">
              <a:solidFill>
                <a:srgbClr val="FFFFFF"/>
              </a:solidFill>
              <a:latin typeface="Adobe Garamond Pro" charset="0"/>
            </a:endParaRPr>
          </a:p>
          <a:p>
            <a:pPr algn="ctr"/>
            <a:r>
              <a:rPr lang="en-US" sz="1400">
                <a:solidFill>
                  <a:srgbClr val="FFFFFF"/>
                </a:solidFill>
                <a:latin typeface="Adobe Garamond Pro" charset="0"/>
              </a:rPr>
              <a:t>P  (402) 341-6000  F  (402) 341-8290</a:t>
            </a:r>
            <a:endParaRPr lang="en-US" sz="1200">
              <a:solidFill>
                <a:srgbClr val="FFFFFF"/>
              </a:solidFill>
              <a:latin typeface="Adobe Garamond Pro" charset="0"/>
            </a:endParaRPr>
          </a:p>
          <a:p>
            <a:pPr algn="ctr"/>
            <a:endParaRPr lang="en-US" sz="1200">
              <a:solidFill>
                <a:srgbClr val="FFFFFF"/>
              </a:solidFill>
              <a:latin typeface="Adobe Garamond Pro" charset="0"/>
            </a:endParaRPr>
          </a:p>
          <a:p>
            <a:pPr algn="ctr"/>
            <a:r>
              <a:rPr lang="en-US" sz="1200" b="1" i="1">
                <a:solidFill>
                  <a:srgbClr val="FFFFFF"/>
                </a:solidFill>
                <a:latin typeface="Adobe Garamond Pro" charset="0"/>
              </a:rPr>
              <a:t>www.fraserstryker.com</a:t>
            </a:r>
            <a:endParaRPr lang="en-US" sz="1200">
              <a:solidFill>
                <a:srgbClr val="FFFFFF"/>
              </a:solidFill>
              <a:latin typeface="Adobe Garamond Pro" charset="0"/>
            </a:endParaRPr>
          </a:p>
          <a:p>
            <a:pPr algn="ctr"/>
            <a:endParaRPr lang="en-US" sz="1200">
              <a:solidFill>
                <a:srgbClr val="FFFFFF"/>
              </a:solidFill>
              <a:latin typeface="Adobe Garamond Pro" charset="0"/>
            </a:endParaRPr>
          </a:p>
          <a:p>
            <a:pPr algn="ctr"/>
            <a:endParaRPr lang="en-US" sz="1200">
              <a:solidFill>
                <a:srgbClr val="FFFFFF"/>
              </a:solidFill>
              <a:latin typeface="Adobe Garamond Pro" charset="0"/>
            </a:endParaRPr>
          </a:p>
          <a:p>
            <a:pPr algn="ctr"/>
            <a:endParaRPr lang="en-US" sz="1200">
              <a:solidFill>
                <a:srgbClr val="FFFFFF"/>
              </a:solidFill>
              <a:latin typeface="Adobe Garamond Pro" charset="0"/>
            </a:endParaRPr>
          </a:p>
          <a:p>
            <a:pPr algn="ctr"/>
            <a:endParaRPr lang="en-US" sz="1200" i="1">
              <a:solidFill>
                <a:srgbClr val="FFFFFF"/>
              </a:solidFill>
              <a:latin typeface="Adobe Garamond Pro" charset="0"/>
            </a:endParaRPr>
          </a:p>
        </p:txBody>
      </p:sp>
    </p:spTree>
  </p:cSld>
  <p:clrMapOvr>
    <a:masterClrMapping/>
  </p:clrMapOvr>
  <p:transition advTm="1797"/>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 </a:t>
            </a:r>
            <a:br>
              <a:rPr lang="en-US" smtClean="0"/>
            </a:br>
            <a:endParaRPr lang="en-US" i="1" smtClean="0"/>
          </a:p>
        </p:txBody>
      </p:sp>
      <p:sp>
        <p:nvSpPr>
          <p:cNvPr id="4099" name="Content Placeholder 2"/>
          <p:cNvSpPr>
            <a:spLocks noGrp="1"/>
          </p:cNvSpPr>
          <p:nvPr>
            <p:ph idx="1"/>
          </p:nvPr>
        </p:nvSpPr>
        <p:spPr>
          <a:xfrm>
            <a:off x="738188" y="1670050"/>
            <a:ext cx="7218362" cy="4241800"/>
          </a:xfrm>
        </p:spPr>
        <p:txBody>
          <a:bodyPr/>
          <a:lstStyle/>
          <a:p>
            <a:pPr algn="ctr">
              <a:defRPr/>
            </a:pPr>
            <a:r>
              <a:rPr lang="en-US" sz="3200" b="1" i="1" dirty="0" smtClean="0"/>
              <a:t>Are They Getting Away with That?</a:t>
            </a:r>
          </a:p>
          <a:p>
            <a:pPr algn="ctr">
              <a:defRPr/>
            </a:pPr>
            <a:r>
              <a:rPr lang="en-US" sz="3200" i="1" dirty="0" smtClean="0"/>
              <a:t>A Discussion and Analysis of </a:t>
            </a:r>
          </a:p>
          <a:p>
            <a:pPr algn="ctr">
              <a:defRPr/>
            </a:pPr>
            <a:r>
              <a:rPr lang="en-US" sz="3200" i="1" dirty="0" smtClean="0"/>
              <a:t>Two Ongoing Discovery Disputes</a:t>
            </a:r>
          </a:p>
          <a:p>
            <a:pPr algn="l">
              <a:defRPr/>
            </a:pPr>
            <a:r>
              <a:rPr lang="en-US" sz="3200" i="1" dirty="0" smtClean="0"/>
              <a:t>1.  Objections to Discovery of </a:t>
            </a:r>
          </a:p>
          <a:p>
            <a:pPr marL="0" indent="0" algn="l">
              <a:defRPr/>
            </a:pPr>
            <a:r>
              <a:rPr lang="en-US" sz="3200" i="1" dirty="0"/>
              <a:t>	</a:t>
            </a:r>
            <a:r>
              <a:rPr lang="en-US" sz="3200" i="1" dirty="0" smtClean="0"/>
              <a:t> "Bills Actually Paid" (Omaha area)</a:t>
            </a:r>
          </a:p>
          <a:p>
            <a:pPr marL="0" indent="0" algn="l">
              <a:defRPr/>
            </a:pPr>
            <a:r>
              <a:rPr lang="en-US" sz="3200" i="1" dirty="0" smtClean="0"/>
              <a:t>2.	 Objections to Discovery of Plaintiffs' 	 Full Medical History (Lincoln area)</a:t>
            </a:r>
            <a:endParaRPr lang="en-US" sz="2400" dirty="0" smtClean="0"/>
          </a:p>
        </p:txBody>
      </p:sp>
      <p:sp>
        <p:nvSpPr>
          <p:cNvPr id="4" name="Slide Number Placeholder 3"/>
          <p:cNvSpPr>
            <a:spLocks noGrp="1"/>
          </p:cNvSpPr>
          <p:nvPr>
            <p:ph type="sldNum" sz="quarter" idx="10"/>
          </p:nvPr>
        </p:nvSpPr>
        <p:spPr/>
        <p:txBody>
          <a:bodyPr/>
          <a:lstStyle/>
          <a:p>
            <a:pPr>
              <a:defRPr/>
            </a:pPr>
            <a:fld id="{A23D8449-BAD7-4C31-A8B3-AA99C4AA0029}" type="slidenum">
              <a:rPr lang="en-US"/>
              <a:pPr>
                <a:defRPr/>
              </a:pPr>
              <a:t>1</a:t>
            </a:fld>
            <a:endParaRPr lang="en-US" sz="14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3F8AA49-4773-4F10-8229-295824473E32}" type="slidenum">
              <a:rPr lang="en-US"/>
              <a:pPr>
                <a:defRPr/>
              </a:pPr>
              <a:t>2</a:t>
            </a:fld>
            <a:endParaRPr lang="en-US" sz="1400" dirty="0"/>
          </a:p>
        </p:txBody>
      </p:sp>
      <p:sp>
        <p:nvSpPr>
          <p:cNvPr id="5123" name="Rectangle 2"/>
          <p:cNvSpPr>
            <a:spLocks noGrp="1" noChangeArrowheads="1"/>
          </p:cNvSpPr>
          <p:nvPr>
            <p:ph type="title"/>
          </p:nvPr>
        </p:nvSpPr>
        <p:spPr/>
        <p:txBody>
          <a:bodyPr/>
          <a:lstStyle/>
          <a:p>
            <a:r>
              <a:rPr lang="en-US" sz="1800" smtClean="0"/>
              <a:t/>
            </a:r>
            <a:br>
              <a:rPr lang="en-US" sz="1800" smtClean="0"/>
            </a:br>
            <a:r>
              <a:rPr lang="en-US" sz="1800" smtClean="0"/>
              <a:t/>
            </a:r>
            <a:br>
              <a:rPr lang="en-US" sz="1800" smtClean="0"/>
            </a:br>
            <a:endParaRPr lang="en-US" sz="1800" smtClean="0"/>
          </a:p>
        </p:txBody>
      </p:sp>
      <p:sp>
        <p:nvSpPr>
          <p:cNvPr id="5124" name="Rectangle 3"/>
          <p:cNvSpPr>
            <a:spLocks noGrp="1" noChangeArrowheads="1"/>
          </p:cNvSpPr>
          <p:nvPr>
            <p:ph type="body" idx="1"/>
          </p:nvPr>
        </p:nvSpPr>
        <p:spPr>
          <a:xfrm>
            <a:off x="274638" y="2736850"/>
            <a:ext cx="8578850" cy="3390900"/>
          </a:xfrm>
        </p:spPr>
        <p:txBody>
          <a:bodyPr/>
          <a:lstStyle/>
          <a:p>
            <a:pPr marL="0" indent="0"/>
            <a:r>
              <a:rPr lang="en-US" sz="2500" smtClean="0"/>
              <a:t/>
            </a:r>
            <a:br>
              <a:rPr lang="en-US" sz="2500" smtClean="0"/>
            </a:br>
            <a:r>
              <a:rPr lang="en-US" sz="2500" smtClean="0"/>
              <a:t>Issue 1:  Are discounted medical bill rates (a/k/a amounts actually paid for services) discoverable in a personal injury action?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4993E6A-8B9A-4A05-B7D7-8D7B7566739B}" type="slidenum">
              <a:rPr lang="en-US"/>
              <a:pPr>
                <a:defRPr/>
              </a:pPr>
              <a:t>3</a:t>
            </a:fld>
            <a:endParaRPr lang="en-US" sz="1400" dirty="0"/>
          </a:p>
        </p:txBody>
      </p:sp>
      <p:sp>
        <p:nvSpPr>
          <p:cNvPr id="6147" name="Rectangle 2"/>
          <p:cNvSpPr>
            <a:spLocks noGrp="1" noChangeArrowheads="1"/>
          </p:cNvSpPr>
          <p:nvPr>
            <p:ph type="title"/>
          </p:nvPr>
        </p:nvSpPr>
        <p:spPr/>
        <p:txBody>
          <a:bodyPr/>
          <a:lstStyle/>
          <a:p>
            <a:r>
              <a:rPr lang="en-US" sz="1800" smtClean="0"/>
              <a:t>Nebraska Revised Statute § 52-401 (Hospital Medical Lien Statute)</a:t>
            </a:r>
          </a:p>
        </p:txBody>
      </p:sp>
      <p:sp>
        <p:nvSpPr>
          <p:cNvPr id="6148" name="Rectangle 3"/>
          <p:cNvSpPr>
            <a:spLocks noGrp="1" noChangeArrowheads="1"/>
          </p:cNvSpPr>
          <p:nvPr>
            <p:ph type="body" idx="1"/>
          </p:nvPr>
        </p:nvSpPr>
        <p:spPr>
          <a:xfrm>
            <a:off x="300038" y="2787650"/>
            <a:ext cx="8578850" cy="3390900"/>
          </a:xfrm>
        </p:spPr>
        <p:txBody>
          <a:bodyPr/>
          <a:lstStyle/>
          <a:p>
            <a:pPr marL="285750" indent="-285750">
              <a:buFont typeface="Arial" pitchFamily="34" charset="0"/>
              <a:buChar char="•"/>
              <a:defRPr/>
            </a:pPr>
            <a:r>
              <a:rPr lang="en-US" dirty="0" smtClean="0"/>
              <a:t>"For persons covered under private medical insurance or another private health benefit plan, the amount of the lien shall be reduced by the contracted discount or other limitation which would have been applied had the claim been submitted for reimbursement to the medical insurer or administrator of such other health benefit plan. The measure of damages for medical expenses in personal injury claims shall be the private party rate, </a:t>
            </a:r>
            <a:r>
              <a:rPr lang="en-US" i="1" dirty="0" smtClean="0"/>
              <a:t>not the discounted amount</a:t>
            </a:r>
            <a:r>
              <a:rPr lang="en-US" dirty="0" smtClean="0"/>
              <a:t>." Neb. Rev. Stat. § 52-401.</a:t>
            </a:r>
            <a:endParaRPr lang="en-US" dirty="0"/>
          </a:p>
          <a:p>
            <a:pPr marL="0" indent="0">
              <a:defRPr/>
            </a:pPr>
            <a:endParaRPr lang="en-US" dirty="0" smtClean="0"/>
          </a:p>
          <a:p>
            <a:pPr marL="0" indent="0">
              <a:defRPr/>
            </a:pPr>
            <a:r>
              <a:rPr lang="en-US" dirty="0" smtClean="0"/>
              <a:t>The Collateral Source Rule Prohibits:</a:t>
            </a:r>
          </a:p>
          <a:p>
            <a:pPr marL="285750" indent="-285750">
              <a:buFont typeface="Arial" charset="0"/>
              <a:buChar char="•"/>
              <a:defRPr/>
            </a:pPr>
            <a:r>
              <a:rPr lang="en-US" dirty="0" smtClean="0"/>
              <a:t>Evidence that the claimant has received compensation from some other source for damages sought.</a:t>
            </a:r>
          </a:p>
          <a:p>
            <a:pPr marL="285750" indent="-285750">
              <a:buFont typeface="Arial" charset="0"/>
              <a:buChar char="•"/>
              <a:defRPr/>
            </a:pPr>
            <a:r>
              <a:rPr lang="en-US" dirty="0" smtClean="0"/>
              <a:t>Evidence relating to the discounted amount of measure of damages for medical expenses in a personal injury case. </a:t>
            </a:r>
          </a:p>
          <a:p>
            <a:pPr marL="285750" indent="-285750">
              <a:buFont typeface="Arial" charset="0"/>
              <a:buChar char="•"/>
              <a:defRPr/>
            </a:pPr>
            <a:endParaRPr lang="en-US"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425B7FD-A04E-444B-81D3-86877E38E532}" type="slidenum">
              <a:rPr lang="en-US"/>
              <a:pPr>
                <a:defRPr/>
              </a:pPr>
              <a:t>4</a:t>
            </a:fld>
            <a:endParaRPr lang="en-US" sz="1400" dirty="0"/>
          </a:p>
        </p:txBody>
      </p:sp>
      <p:sp>
        <p:nvSpPr>
          <p:cNvPr id="7171" name="Rectangle 2"/>
          <p:cNvSpPr>
            <a:spLocks noGrp="1" noChangeArrowheads="1"/>
          </p:cNvSpPr>
          <p:nvPr>
            <p:ph type="title"/>
          </p:nvPr>
        </p:nvSpPr>
        <p:spPr>
          <a:xfrm>
            <a:off x="482600" y="2016125"/>
            <a:ext cx="8594725" cy="711200"/>
          </a:xfrm>
        </p:spPr>
        <p:txBody>
          <a:bodyPr/>
          <a:lstStyle/>
          <a:p>
            <a:pPr algn="ctr"/>
            <a:r>
              <a:rPr lang="en-US" sz="1800" smtClean="0"/>
              <a:t>DEFENSE ARGUMENTS IN SUPPORT OF DISCOVERABILITY</a:t>
            </a:r>
          </a:p>
        </p:txBody>
      </p:sp>
      <p:sp>
        <p:nvSpPr>
          <p:cNvPr id="458755" name="Rectangle 3"/>
          <p:cNvSpPr>
            <a:spLocks noGrp="1" noChangeArrowheads="1"/>
          </p:cNvSpPr>
          <p:nvPr>
            <p:ph type="body" idx="1"/>
          </p:nvPr>
        </p:nvSpPr>
        <p:spPr>
          <a:xfrm>
            <a:off x="300038" y="2787650"/>
            <a:ext cx="8578850" cy="3390900"/>
          </a:xfrm>
        </p:spPr>
        <p:txBody>
          <a:bodyPr/>
          <a:lstStyle/>
          <a:p>
            <a:pPr marL="342900" indent="-342900">
              <a:buFont typeface="Wingdings" charset="2"/>
              <a:buAutoNum type="arabicPeriod"/>
              <a:defRPr/>
            </a:pPr>
            <a:r>
              <a:rPr lang="en-US" dirty="0" smtClean="0"/>
              <a:t>Evidence of the discounted rate is </a:t>
            </a:r>
            <a:r>
              <a:rPr lang="en-US" i="1" dirty="0" smtClean="0"/>
              <a:t>admissible</a:t>
            </a:r>
            <a:r>
              <a:rPr lang="en-US" dirty="0" smtClean="0"/>
              <a:t> for purposes </a:t>
            </a:r>
            <a:r>
              <a:rPr lang="en-US" i="1" dirty="0" smtClean="0"/>
              <a:t>other than </a:t>
            </a:r>
            <a:r>
              <a:rPr lang="en-US" dirty="0" smtClean="0"/>
              <a:t>the measure of damages. </a:t>
            </a:r>
          </a:p>
          <a:p>
            <a:pPr marL="342900" indent="-342900">
              <a:buFont typeface="Wingdings" charset="2"/>
              <a:buAutoNum type="arabicPeriod"/>
              <a:defRPr/>
            </a:pPr>
            <a:r>
              <a:rPr lang="en-US" dirty="0" smtClean="0"/>
              <a:t>Even if not </a:t>
            </a:r>
            <a:r>
              <a:rPr lang="en-US" i="1" dirty="0" smtClean="0"/>
              <a:t>admissible</a:t>
            </a:r>
            <a:r>
              <a:rPr lang="en-US" dirty="0" smtClean="0"/>
              <a:t>, evidence of bills actually paid is </a:t>
            </a:r>
            <a:r>
              <a:rPr lang="en-US" i="1" dirty="0" smtClean="0"/>
              <a:t>discoverable </a:t>
            </a:r>
            <a:r>
              <a:rPr lang="en-US" dirty="0" smtClean="0"/>
              <a:t>as it may lead to discovery of other admissible evidence.</a:t>
            </a:r>
          </a:p>
          <a:p>
            <a:pPr marL="342900" indent="-342900">
              <a:buFont typeface="Wingdings" charset="2"/>
              <a:buAutoNum type="arabicPeriod"/>
              <a:defRPr/>
            </a:pPr>
            <a:r>
              <a:rPr lang="en-US" dirty="0" smtClean="0"/>
              <a:t>Evidence of private party rate should be admissible for public policy grounds.</a:t>
            </a:r>
          </a:p>
          <a:p>
            <a:pPr marL="0" indent="0">
              <a:defRPr/>
            </a:pPr>
            <a:endParaRPr lang="en-US" dirty="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F538B1A-0615-49C9-809E-81AE12CDDB59}" type="slidenum">
              <a:rPr lang="en-US"/>
              <a:pPr>
                <a:defRPr/>
              </a:pPr>
              <a:t>5</a:t>
            </a:fld>
            <a:endParaRPr lang="en-US" sz="1400" dirty="0"/>
          </a:p>
        </p:txBody>
      </p:sp>
      <p:sp>
        <p:nvSpPr>
          <p:cNvPr id="9219" name="Rectangle 3"/>
          <p:cNvSpPr>
            <a:spLocks noGrp="1" noChangeArrowheads="1"/>
          </p:cNvSpPr>
          <p:nvPr>
            <p:ph type="body" idx="1"/>
          </p:nvPr>
        </p:nvSpPr>
        <p:spPr>
          <a:xfrm>
            <a:off x="338138" y="2806700"/>
            <a:ext cx="8578850" cy="3390900"/>
          </a:xfrm>
        </p:spPr>
        <p:txBody>
          <a:bodyPr/>
          <a:lstStyle/>
          <a:p>
            <a:pPr marL="285750" lvl="1" indent="-285750" algn="just">
              <a:buClr>
                <a:srgbClr val="F36C11"/>
              </a:buClr>
              <a:buFont typeface="Arial" charset="0"/>
              <a:buChar char="•"/>
              <a:defRPr/>
            </a:pPr>
            <a:r>
              <a:rPr lang="en-US" dirty="0" smtClean="0"/>
              <a:t>Evidence is admissible to determine if private party rate is "fair and reasonable." (MRI example)</a:t>
            </a:r>
          </a:p>
          <a:p>
            <a:pPr marL="285750" indent="-285750">
              <a:buFont typeface="Arial" charset="0"/>
              <a:buChar char="•"/>
              <a:defRPr/>
            </a:pPr>
            <a:r>
              <a:rPr lang="en-US" dirty="0" smtClean="0"/>
              <a:t>Although the measure of damages in a personal injury case is determined by the private-party rates, those rates must be "fair and reasonable," and when disputed, these rates become a question of fact for the jury. </a:t>
            </a:r>
            <a:r>
              <a:rPr lang="en-US" u="sng" dirty="0" smtClean="0"/>
              <a:t>Renne v. Moser</a:t>
            </a:r>
            <a:r>
              <a:rPr lang="en-US" dirty="0" smtClean="0"/>
              <a:t>, 241 Neb. 623, 634, 490 N.W.2d 193, 200 (1992).</a:t>
            </a:r>
          </a:p>
          <a:p>
            <a:pPr marL="514350" lvl="1" indent="-285750">
              <a:buFont typeface="Arial" charset="0"/>
              <a:buChar char="•"/>
              <a:defRPr/>
            </a:pPr>
            <a:r>
              <a:rPr lang="en-US" dirty="0" smtClean="0"/>
              <a:t>"The evidence at issue would be offered as to whether the rates were "fair and reasonable" and would be admissible in this context, making this evidence discoverable. In determining what a "fair and reasonable" rate is, the amount that third parties paid helps to determine an objectively fair and reasonable rate. </a:t>
            </a:r>
            <a:r>
              <a:rPr lang="en-US" u="sng" dirty="0" smtClean="0"/>
              <a:t>See</a:t>
            </a:r>
            <a:r>
              <a:rPr lang="en-US" dirty="0" smtClean="0"/>
              <a:t> Thomas R. Ireland, Ph.D., </a:t>
            </a:r>
            <a:r>
              <a:rPr lang="en-US" u="sng" dirty="0" smtClean="0"/>
              <a:t>The Concept of Reasonable Value in Recovery of Medical Expenses in Personal Injury Torts</a:t>
            </a:r>
            <a:r>
              <a:rPr lang="en-US" dirty="0" smtClean="0"/>
              <a:t>, J. Legal Econ., March 2008, at 87, 89-90 (noting that courts typically avoid saying the "reasonable value" is always the amount billed, but instead understand that medical care providers may sometimes charge fees that are not "reasonable," and that, in his opinion, it is likely that third-party payments are many times closer than private party rates to a "reasonable value" as legal economists would determine).</a:t>
            </a:r>
          </a:p>
        </p:txBody>
      </p:sp>
      <p:sp>
        <p:nvSpPr>
          <p:cNvPr id="8196" name="Rectangle 2"/>
          <p:cNvSpPr>
            <a:spLocks noGrp="1" noChangeArrowheads="1"/>
          </p:cNvSpPr>
          <p:nvPr>
            <p:ph type="title"/>
          </p:nvPr>
        </p:nvSpPr>
        <p:spPr/>
        <p:txBody>
          <a:bodyPr/>
          <a:lstStyle/>
          <a:p>
            <a:r>
              <a:rPr lang="en-US" sz="1800" smtClean="0"/>
              <a:t>1.  Evidence of the discounted rate is admissible for purposes </a:t>
            </a:r>
            <a:r>
              <a:rPr lang="en-US" sz="1800" i="1" smtClean="0"/>
              <a:t>other than </a:t>
            </a:r>
            <a:br>
              <a:rPr lang="en-US" sz="1800" i="1" smtClean="0"/>
            </a:br>
            <a:r>
              <a:rPr lang="en-US" sz="1800" i="1" smtClean="0"/>
              <a:t>     </a:t>
            </a:r>
            <a:r>
              <a:rPr lang="en-US" sz="1800" smtClean="0"/>
              <a:t>establishing the measure of damages:</a:t>
            </a:r>
            <a:r>
              <a:rPr lang="en-US" sz="2000" smtClean="0"/>
              <a:t> </a:t>
            </a:r>
            <a:endParaRPr lang="en-US" sz="180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85750" indent="-285750">
              <a:buFont typeface="Arial" pitchFamily="34" charset="0"/>
              <a:buChar char="•"/>
              <a:defRPr/>
            </a:pPr>
            <a:r>
              <a:rPr lang="en-US" dirty="0" smtClean="0"/>
              <a:t>Evidence of dates/times of treatment (if in dispute).</a:t>
            </a:r>
          </a:p>
          <a:p>
            <a:pPr marL="285750" indent="-285750">
              <a:buFont typeface="Arial" pitchFamily="34" charset="0"/>
              <a:buChar char="•"/>
              <a:defRPr/>
            </a:pPr>
            <a:r>
              <a:rPr lang="en-US" dirty="0" smtClean="0"/>
              <a:t>Impeachment (Example)</a:t>
            </a:r>
          </a:p>
          <a:p>
            <a:pPr marL="285750" indent="-285750">
              <a:buFont typeface="Arial" pitchFamily="34" charset="0"/>
              <a:buChar char="•"/>
              <a:defRPr/>
            </a:pPr>
            <a:r>
              <a:rPr lang="en-US" dirty="0" smtClean="0"/>
              <a:t>Difficult to foresee all possible uses for the evidence which should weigh in favor of it being discoverable.</a:t>
            </a:r>
          </a:p>
          <a:p>
            <a:pPr>
              <a:defRPr/>
            </a:pPr>
            <a:endParaRPr lang="en-US" dirty="0" smtClean="0"/>
          </a:p>
        </p:txBody>
      </p:sp>
      <p:sp>
        <p:nvSpPr>
          <p:cNvPr id="4" name="Slide Number Placeholder 3"/>
          <p:cNvSpPr>
            <a:spLocks noGrp="1"/>
          </p:cNvSpPr>
          <p:nvPr>
            <p:ph type="sldNum" sz="quarter" idx="10"/>
          </p:nvPr>
        </p:nvSpPr>
        <p:spPr/>
        <p:txBody>
          <a:bodyPr/>
          <a:lstStyle/>
          <a:p>
            <a:pPr>
              <a:defRPr/>
            </a:pPr>
            <a:fld id="{E817793B-D355-4F31-B0AF-1DA60FA07A90}" type="slidenum">
              <a:rPr lang="en-US"/>
              <a:pPr>
                <a:defRPr/>
              </a:pPr>
              <a:t>6</a:t>
            </a:fld>
            <a:endParaRPr lang="en-US" sz="1400" dirty="0"/>
          </a:p>
        </p:txBody>
      </p:sp>
      <p:sp>
        <p:nvSpPr>
          <p:cNvPr id="9220" name="Rectangle 2"/>
          <p:cNvSpPr>
            <a:spLocks noGrp="1" noChangeArrowheads="1"/>
          </p:cNvSpPr>
          <p:nvPr>
            <p:ph type="title"/>
          </p:nvPr>
        </p:nvSpPr>
        <p:spPr/>
        <p:txBody>
          <a:bodyPr/>
          <a:lstStyle/>
          <a:p>
            <a:pPr algn="ctr"/>
            <a:r>
              <a:rPr lang="en-US" sz="1800" smtClean="0"/>
              <a:t>Other Permissible Uses</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7446E5C-AB1A-44C8-8AB3-747F3F8DF747}" type="slidenum">
              <a:rPr lang="en-US"/>
              <a:pPr>
                <a:defRPr/>
              </a:pPr>
              <a:t>7</a:t>
            </a:fld>
            <a:endParaRPr lang="en-US" sz="1400" dirty="0"/>
          </a:p>
        </p:txBody>
      </p:sp>
      <p:sp>
        <p:nvSpPr>
          <p:cNvPr id="10243" name="Rectangle 2"/>
          <p:cNvSpPr>
            <a:spLocks noGrp="1" noChangeArrowheads="1"/>
          </p:cNvSpPr>
          <p:nvPr>
            <p:ph type="title"/>
          </p:nvPr>
        </p:nvSpPr>
        <p:spPr>
          <a:xfrm>
            <a:off x="292100" y="2003425"/>
            <a:ext cx="8594725" cy="911225"/>
          </a:xfrm>
        </p:spPr>
        <p:txBody>
          <a:bodyPr anchor="t"/>
          <a:lstStyle/>
          <a:p>
            <a:r>
              <a:rPr lang="en-US" sz="1800" smtClean="0"/>
              <a:t>2.  Even if not </a:t>
            </a:r>
            <a:r>
              <a:rPr lang="en-US" sz="1800" i="1" smtClean="0"/>
              <a:t>admissible</a:t>
            </a:r>
            <a:r>
              <a:rPr lang="en-US" sz="1800" smtClean="0"/>
              <a:t>, evidence of the discounted rate is </a:t>
            </a:r>
            <a:r>
              <a:rPr lang="en-US" sz="1800" i="1" smtClean="0"/>
              <a:t>discoverable </a:t>
            </a:r>
            <a:r>
              <a:rPr lang="en-US" sz="1800" smtClean="0"/>
              <a:t>as it may </a:t>
            </a:r>
            <a:br>
              <a:rPr lang="en-US" sz="1800" smtClean="0"/>
            </a:br>
            <a:r>
              <a:rPr lang="en-US" sz="1800" smtClean="0"/>
              <a:t>     lead to discovery of admissible evidence.</a:t>
            </a:r>
          </a:p>
        </p:txBody>
      </p:sp>
      <p:sp>
        <p:nvSpPr>
          <p:cNvPr id="10244" name="Rectangle 3"/>
          <p:cNvSpPr>
            <a:spLocks noGrp="1" noChangeArrowheads="1"/>
          </p:cNvSpPr>
          <p:nvPr>
            <p:ph type="body" idx="1"/>
          </p:nvPr>
        </p:nvSpPr>
        <p:spPr>
          <a:xfrm>
            <a:off x="331788" y="2825750"/>
            <a:ext cx="8578850" cy="3352800"/>
          </a:xfrm>
        </p:spPr>
        <p:txBody>
          <a:bodyPr/>
          <a:lstStyle/>
          <a:p>
            <a:pPr marL="285750" indent="-285750">
              <a:buFont typeface="Arial" charset="0"/>
              <a:buChar char="•"/>
            </a:pPr>
            <a:r>
              <a:rPr lang="en-US" smtClean="0"/>
              <a:t>Neb. R. Disc. § 6-326(b)(1): "Parties may obtain discovery regarding any matter, not privileged, which is relevant to the subject matter involved in the pending action, whether it relates to the claim or defense of the party seeking discovery or to the claim or defense of any other party, including the existence, description, nature, custody, condition, and location of any books, documents, or other tangible things and the identity and location of persons having knowledge of any discoverable matter. It is not ground for objection that the information sought will be inadmissible at the trial if the information sought appears reasonably calculated to lead to the discovery of admissible evidence."</a:t>
            </a:r>
          </a:p>
          <a:p>
            <a:pPr marL="514350" lvl="1" indent="-285750">
              <a:buFont typeface="Arial" charset="0"/>
              <a:buChar char="•"/>
            </a:pPr>
            <a:r>
              <a:rPr lang="en-US" i="1" smtClean="0"/>
              <a:t>Inadmissible</a:t>
            </a:r>
            <a:r>
              <a:rPr lang="en-US" smtClean="0"/>
              <a:t> ≠ </a:t>
            </a:r>
            <a:r>
              <a:rPr lang="en-US" i="1" smtClean="0"/>
              <a:t>undiscoverable</a:t>
            </a:r>
            <a:endParaRPr lang="en-US" smtClean="0"/>
          </a:p>
          <a:p>
            <a:pPr marL="514350" lvl="1" indent="-285750">
              <a:buFont typeface="Arial" charset="0"/>
              <a:buChar char="•"/>
            </a:pPr>
            <a:r>
              <a:rPr lang="en-US" smtClean="0"/>
              <a:t>Discovery could lead to important information pertaining to treatment sought, names of medical providers, names of pharmacies with providers, names of pharmacies with prescription records, or amounts related to special damages.</a:t>
            </a:r>
          </a:p>
          <a:p>
            <a:pPr marL="514350" lvl="1" indent="-285750">
              <a:buFont typeface="Arial" charset="0"/>
              <a:buChar char="•"/>
            </a:pPr>
            <a:r>
              <a:rPr lang="en-US" smtClean="0"/>
              <a:t>Records don't always match bills.</a:t>
            </a:r>
          </a:p>
          <a:p>
            <a:pPr marL="514350" lvl="1" indent="-285750">
              <a:buFont typeface="Arial" charset="0"/>
              <a:buChar char="•"/>
            </a:pPr>
            <a:r>
              <a:rPr lang="en-US" smtClean="0"/>
              <a:t>This is a piece of Plaintiff's medical history.</a:t>
            </a:r>
          </a:p>
          <a:p>
            <a:pPr marL="285750" indent="-285750">
              <a:buFont typeface="Arial" charset="0"/>
              <a:buChar char="•"/>
            </a:pPr>
            <a:endParaRPr lang="en-US"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3B517A4-0757-4DEE-AE2A-3075E2F83E96}" type="slidenum">
              <a:rPr lang="en-US"/>
              <a:pPr>
                <a:defRPr/>
              </a:pPr>
              <a:t>8</a:t>
            </a:fld>
            <a:endParaRPr lang="en-US" sz="1400" dirty="0"/>
          </a:p>
        </p:txBody>
      </p:sp>
      <p:sp>
        <p:nvSpPr>
          <p:cNvPr id="11267" name="Rectangle 2"/>
          <p:cNvSpPr>
            <a:spLocks noGrp="1" noChangeArrowheads="1"/>
          </p:cNvSpPr>
          <p:nvPr>
            <p:ph type="title"/>
          </p:nvPr>
        </p:nvSpPr>
        <p:spPr>
          <a:xfrm>
            <a:off x="292100" y="1905000"/>
            <a:ext cx="8594725" cy="809625"/>
          </a:xfrm>
        </p:spPr>
        <p:txBody>
          <a:bodyPr/>
          <a:lstStyle/>
          <a:p>
            <a:r>
              <a:rPr lang="en-US" sz="1800" smtClean="0"/>
              <a:t>3. Strong policy reasons support the discovery of this evidence.</a:t>
            </a:r>
          </a:p>
        </p:txBody>
      </p:sp>
      <p:sp>
        <p:nvSpPr>
          <p:cNvPr id="11268" name="Rectangle 3"/>
          <p:cNvSpPr>
            <a:spLocks noGrp="1" noChangeArrowheads="1"/>
          </p:cNvSpPr>
          <p:nvPr>
            <p:ph type="body" idx="1"/>
          </p:nvPr>
        </p:nvSpPr>
        <p:spPr>
          <a:xfrm>
            <a:off x="300038" y="2787650"/>
            <a:ext cx="8578850" cy="3390900"/>
          </a:xfrm>
        </p:spPr>
        <p:txBody>
          <a:bodyPr/>
          <a:lstStyle/>
          <a:p>
            <a:pPr marL="285750" indent="-285750">
              <a:buFont typeface="Arial" charset="0"/>
              <a:buChar char="•"/>
            </a:pPr>
            <a:r>
              <a:rPr lang="en-US" smtClean="0"/>
              <a:t>Discovery of the discounted rate supports the likelihood of settlement of cases which would otherwise go to trial.</a:t>
            </a:r>
          </a:p>
          <a:p>
            <a:pPr marL="285750" indent="-285750">
              <a:buFont typeface="Arial" charset="0"/>
              <a:buChar char="•"/>
            </a:pPr>
            <a:r>
              <a:rPr lang="en-US" smtClean="0"/>
              <a:t>Nebraska courts favor compromise of disputes through negotiation. </a:t>
            </a:r>
            <a:r>
              <a:rPr lang="en-US" u="sng" smtClean="0"/>
              <a:t>Baker v. Blue Ridge Ins. Co.</a:t>
            </a:r>
            <a:r>
              <a:rPr lang="en-US" smtClean="0"/>
              <a:t>, 215 Neb. 111, 113, 337 N.W.2d 411, 413 (1983). </a:t>
            </a:r>
          </a:p>
          <a:p>
            <a:pPr marL="285750" indent="-285750">
              <a:buFont typeface="Arial" charset="0"/>
              <a:buChar char="•"/>
            </a:pPr>
            <a:r>
              <a:rPr lang="en-US" smtClean="0"/>
              <a:t>When discussing whether the Supreme Court of Nebraska should allow discovery of insurance agreements even if inadmissible, the Court emphasized, "Knowledge as to defendant's insurance permits a more realistic appraisal of a case and . . . leads to settlement of cases which otherwise would go to trial."</a:t>
            </a:r>
            <a:r>
              <a:rPr lang="en-US" b="1" smtClean="0"/>
              <a:t> </a:t>
            </a:r>
            <a:r>
              <a:rPr lang="en-US" u="sng" smtClean="0"/>
              <a:t>Walls v. Horbach</a:t>
            </a:r>
            <a:r>
              <a:rPr lang="en-US" smtClean="0"/>
              <a:t>, 189 Neb. at 480-81 (ellipsis in original) (internal citations omitted). </a:t>
            </a:r>
          </a:p>
          <a:p>
            <a:pPr marL="285750" indent="-285750">
              <a:buFont typeface="Arial" charset="0"/>
              <a:buChar char="•"/>
            </a:pPr>
            <a:r>
              <a:rPr lang="en-US" smtClean="0"/>
              <a:t>This decision was later codified in Neb. Ct. R. Disc. § 6-326(b)(2). The evidence at hand is akin to insurance-agreement evidence in that it provides "a more realistic appraisal of a case" regardless of whether the information is admissible or not. Walls, 189 Neb. at 480-81. Therefore, even if a judge were to determine that the evidence is inadmissible, it should follow the Supreme Court's rules of discovery for insurance agreements and hold that evidence of third-party payments will be allowed for discovery despite its inadmissibility.</a:t>
            </a:r>
          </a:p>
          <a:p>
            <a:pPr marL="285750" indent="-285750">
              <a:buFont typeface="Arial" charset="0"/>
              <a:buChar char="•"/>
            </a:pPr>
            <a:endParaRPr lang="en-US"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ank">
  <a:themeElements>
    <a:clrScheme name="">
      <a:dk1>
        <a:srgbClr val="000000"/>
      </a:dk1>
      <a:lt1>
        <a:srgbClr val="E0E7DF"/>
      </a:lt1>
      <a:dk2>
        <a:srgbClr val="000000"/>
      </a:dk2>
      <a:lt2>
        <a:srgbClr val="808080"/>
      </a:lt2>
      <a:accent1>
        <a:srgbClr val="00CC99"/>
      </a:accent1>
      <a:accent2>
        <a:srgbClr val="3333CC"/>
      </a:accent2>
      <a:accent3>
        <a:srgbClr val="EDF1EC"/>
      </a:accent3>
      <a:accent4>
        <a:srgbClr val="000000"/>
      </a:accent4>
      <a:accent5>
        <a:srgbClr val="AAE2CA"/>
      </a:accent5>
      <a:accent6>
        <a:srgbClr val="2D2DB9"/>
      </a:accent6>
      <a:hlink>
        <a:srgbClr val="1822CD"/>
      </a:hlink>
      <a:folHlink>
        <a:srgbClr val="B2B2B2"/>
      </a:folHlink>
    </a:clrScheme>
    <a:fontScheme name="Blank">
      <a:majorFont>
        <a:latin typeface="Adobe Garamond Pro"/>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76200" cap="flat" cmpd="sng" algn="ctr">
          <a:solidFill>
            <a:schemeClr val="accent2"/>
          </a:solidFill>
          <a:prstDash val="solid"/>
          <a:round/>
          <a:headEnd type="oval" w="sm" len="sm"/>
          <a:tailEnd type="oval"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76200" cap="flat" cmpd="sng" algn="ctr">
          <a:solidFill>
            <a:schemeClr val="accent2"/>
          </a:solidFill>
          <a:prstDash val="solid"/>
          <a:round/>
          <a:headEnd type="oval" w="sm" len="sm"/>
          <a:tailEnd type="oval"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473731"/>
    </a:lt1>
    <a:dk2>
      <a:srgbClr val="000000"/>
    </a:dk2>
    <a:lt2>
      <a:srgbClr val="808080"/>
    </a:lt2>
    <a:accent1>
      <a:srgbClr val="00CC99"/>
    </a:accent1>
    <a:accent2>
      <a:srgbClr val="3333CC"/>
    </a:accent2>
    <a:accent3>
      <a:srgbClr val="B1AEAD"/>
    </a:accent3>
    <a:accent4>
      <a:srgbClr val="000000"/>
    </a:accent4>
    <a:accent5>
      <a:srgbClr val="AAE2CA"/>
    </a:accent5>
    <a:accent6>
      <a:srgbClr val="2D2DB9"/>
    </a:accent6>
    <a:hlink>
      <a:srgbClr val="1822CD"/>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950</TotalTime>
  <Words>2226</Words>
  <Application>Microsoft Office PowerPoint</Application>
  <PresentationFormat>Letter Paper (8.5x11 in)</PresentationFormat>
  <Paragraphs>140</Paragraphs>
  <Slides>18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Times</vt:lpstr>
      <vt:lpstr>Arial</vt:lpstr>
      <vt:lpstr>Adobe Garamond Pro</vt:lpstr>
      <vt:lpstr>Wingdings</vt:lpstr>
      <vt:lpstr>Verdana</vt:lpstr>
      <vt:lpstr>Trebuchet MS</vt:lpstr>
      <vt:lpstr>Lucida Grande</vt:lpstr>
      <vt:lpstr>Blank</vt:lpstr>
      <vt:lpstr>PowerPoint Presentation</vt:lpstr>
      <vt:lpstr>  </vt:lpstr>
      <vt:lpstr>  </vt:lpstr>
      <vt:lpstr>Nebraska Revised Statute § 52-401 (Hospital Medical Lien Statute)</vt:lpstr>
      <vt:lpstr>DEFENSE ARGUMENTS IN SUPPORT OF DISCOVERABILITY</vt:lpstr>
      <vt:lpstr>1.  Evidence of the discounted rate is admissible for purposes other than       establishing the measure of damages: </vt:lpstr>
      <vt:lpstr>Other Permissible Uses</vt:lpstr>
      <vt:lpstr>2.  Even if not admissible, evidence of the discounted rate is discoverable as it may       lead to discovery of admissible evidence.</vt:lpstr>
      <vt:lpstr>3. Strong policy reasons support the discovery of this evidence.</vt:lpstr>
      <vt:lpstr>PowerPoint Presentation</vt:lpstr>
      <vt:lpstr>BACKGROUND </vt:lpstr>
      <vt:lpstr>Step One:  Determine the nature of Plaintiff's damage claims to determine the extent to which Plaintiff's medical history is "at issue".</vt:lpstr>
      <vt:lpstr>Step Two:  Determine the Nature of the Objection.</vt:lpstr>
      <vt:lpstr>Responding to "Overly Broad and Unduly Burdensome" Objections.</vt:lpstr>
      <vt:lpstr>Responding to "Not Calculated to Lead To the Discovery of Admissible Evidence". </vt:lpstr>
      <vt:lpstr>Responding to Objections Based on Privacy Issues.</vt:lpstr>
      <vt:lpstr>Final Words On These and Other Discovery Disputes:</vt:lpstr>
      <vt:lpstr>PowerPoint Presentation</vt:lpstr>
    </vt:vector>
  </TitlesOfParts>
  <Company>REBEL Interactive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Introducing REBEL INTERACTIVE</dc:title>
  <cp:lastModifiedBy>FraserStryker</cp:lastModifiedBy>
  <cp:revision>96</cp:revision>
  <cp:lastPrinted>2014-06-05T22:12:20Z</cp:lastPrinted>
  <dcterms:modified xsi:type="dcterms:W3CDTF">2014-06-05T22:23:54Z</dcterms:modified>
</cp:coreProperties>
</file>